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4" r:id="rId3"/>
    <p:sldId id="257" r:id="rId4"/>
    <p:sldId id="265" r:id="rId5"/>
    <p:sldId id="266" r:id="rId6"/>
    <p:sldId id="258" r:id="rId7"/>
    <p:sldId id="260" r:id="rId8"/>
    <p:sldId id="261" r:id="rId9"/>
    <p:sldId id="268" r:id="rId10"/>
    <p:sldId id="262" r:id="rId11"/>
    <p:sldId id="269" r:id="rId12"/>
    <p:sldId id="267" r:id="rId13"/>
    <p:sldId id="259" r:id="rId14"/>
    <p:sldId id="263" r:id="rId15"/>
    <p:sldId id="270" r:id="rId16"/>
    <p:sldId id="271" r:id="rId17"/>
  </p:sldIdLst>
  <p:sldSz cx="9144000" cy="6858000" type="screen4x3"/>
  <p:notesSz cx="6858000" cy="9144000"/>
  <p:defaultTextStyle>
    <a:defPPr>
      <a:defRPr lang="en-GB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250033-F5A7-49B0-93E3-4755E25C09AA}" type="datetimeFigureOut">
              <a:rPr lang="it-IT"/>
              <a:pPr>
                <a:defRPr/>
              </a:pPr>
              <a:t>24/10/2013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B05A0B6-26A4-436F-95F9-3F8011403D8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946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B161C2-3CCE-44F6-B43F-3D3844543056}" type="slidenum">
              <a:rPr lang="it-IT" smtClean="0"/>
              <a:pPr/>
              <a:t>3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0BAF6-8EDC-41C0-838F-7D01B238B04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3DF7-E87F-4478-8617-0E84A02F218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5035"/>
            <a:ext cx="2057400" cy="5850731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5035"/>
            <a:ext cx="5969000" cy="585073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39BD-B4CE-44B9-B22F-1785CAB6783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994E1-791E-43EF-9D02-8BBB6B6A8332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CF1D9-CCEF-4B39-AF72-24F3E7A68AE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73600" y="1600200"/>
            <a:ext cx="4013200" cy="4525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6E87E-5FF9-4824-865D-ECD240CA636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4E6158-AB2C-481A-9A47-64CAA574AFF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8E02A-99E2-4BE4-B917-C78EB3B8389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BEC40-8FE4-4F0E-85B5-586507564FD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BA631-36E4-4963-B47B-D5A05DA1365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C667B-7CE7-4135-9613-9093DC0A4E28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F7DFA43F-77C5-4263-BBAD-0CF422A4354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it/url?sa=i&amp;rct=j&amp;q=&amp;esrc=s&amp;frm=1&amp;source=images&amp;cd=&amp;cad=rja&amp;docid=OnOzcjDUgDA45M&amp;tbnid=ffw0JK7IW7i9qM:&amp;ved=0CAUQjRw&amp;url=http%3A%2F%2Fajpcell.physiology.org%2Fcontent%2F299%2F5%2FC903&amp;ei=COdnUpXUJ6ey0QWg-4CwAw&amp;bvm=bv.55123115,d.bGE&amp;psig=AFQjCNFBFosfqSpLS7oZtsWQr2MSQ_bUKA&amp;ust=1382627452192468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it/url?sa=i&amp;rct=j&amp;q=&amp;esrc=s&amp;frm=1&amp;source=images&amp;cd=&amp;cad=rja&amp;docid=8acQdqrBjyfFNM&amp;tbnid=uOyD48mZlMhnXM:&amp;ved=0CAUQjRw&amp;url=http%3A%2F%2Fwww.lookfordiagnosis.com%2Fmesh_info.php%3Fterm%3DUp-Regulation%26lang%3D1&amp;ei=PuVnUp7EDoWq0QXkoYDQAQ&amp;bvm=bv.55123115,d.bGE&amp;psig=AFQjCNG8HVq3SHr-wqfntzS9pJW1wEjluQ&amp;ust=1382626842817026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68413" y="477838"/>
            <a:ext cx="6670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MODULAZIONE </a:t>
            </a:r>
            <a:r>
              <a:rPr lang="en-GB" sz="22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delle</a:t>
            </a:r>
            <a:r>
              <a:rPr lang="en-GB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RISPOSTE RECETTORIALI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3090863" y="1522413"/>
            <a:ext cx="30654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RECETTORI e</a:t>
            </a:r>
          </a:p>
          <a:p>
            <a:r>
              <a:rPr lang="en-GB" b="0"/>
              <a:t>SISTEMI di TRASDUZIONE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2024063" y="2746375"/>
            <a:ext cx="5095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Ruolo chiave nei processi di omeostasi cellulare</a:t>
            </a:r>
          </a:p>
        </p:txBody>
      </p:sp>
      <p:sp>
        <p:nvSpPr>
          <p:cNvPr id="2053" name="AutoShape 8"/>
          <p:cNvSpPr>
            <a:spLocks noChangeArrowheads="1"/>
          </p:cNvSpPr>
          <p:nvPr/>
        </p:nvSpPr>
        <p:spPr bwMode="auto">
          <a:xfrm>
            <a:off x="4427538" y="3143250"/>
            <a:ext cx="288925" cy="539750"/>
          </a:xfrm>
          <a:prstGeom prst="downArrow">
            <a:avLst>
              <a:gd name="adj1" fmla="val 50000"/>
              <a:gd name="adj2" fmla="val 830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216150" y="3790950"/>
            <a:ext cx="4711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0"/>
              <a:t>Fine controllo sia quantitativo che qualitativo</a:t>
            </a:r>
          </a:p>
          <a:p>
            <a:r>
              <a:rPr lang="en-GB" b="0"/>
              <a:t>della loro attività</a:t>
            </a:r>
          </a:p>
        </p:txBody>
      </p:sp>
      <p:sp>
        <p:nvSpPr>
          <p:cNvPr id="2055" name="AutoShape 10"/>
          <p:cNvSpPr>
            <a:spLocks noChangeArrowheads="1"/>
          </p:cNvSpPr>
          <p:nvPr/>
        </p:nvSpPr>
        <p:spPr bwMode="auto">
          <a:xfrm>
            <a:off x="4427538" y="2171700"/>
            <a:ext cx="288925" cy="538163"/>
          </a:xfrm>
          <a:prstGeom prst="downArrow">
            <a:avLst>
              <a:gd name="adj1" fmla="val 50000"/>
              <a:gd name="adj2" fmla="val 82784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514600" y="166688"/>
            <a:ext cx="41402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>
                <a:solidFill>
                  <a:schemeClr val="accent2"/>
                </a:solidFill>
              </a:rPr>
              <a:t>Desensitizzazione dei GPCRs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22263" y="620713"/>
            <a:ext cx="8821737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sz="2000" b="0"/>
              <a:t>La desensitizzazione del recettore </a:t>
            </a:r>
            <a:r>
              <a:rPr lang="el-GR" sz="2000" b="0">
                <a:cs typeface="Arial" charset="0"/>
              </a:rPr>
              <a:t>β</a:t>
            </a:r>
            <a:r>
              <a:rPr lang="it-IT" sz="2000" b="0">
                <a:cs typeface="Arial" charset="0"/>
              </a:rPr>
              <a:t>-adrenergico avviene attraverso tre meccanismi dipendenti da fosforilazione:</a:t>
            </a:r>
          </a:p>
          <a:p>
            <a:pPr algn="l">
              <a:lnSpc>
                <a:spcPct val="150000"/>
              </a:lnSpc>
            </a:pPr>
            <a:r>
              <a:rPr lang="it-IT" sz="2000" b="0">
                <a:cs typeface="Arial" charset="0"/>
              </a:rPr>
              <a:t>&lt; affinità x l’agonista</a:t>
            </a:r>
          </a:p>
          <a:p>
            <a:pPr algn="l">
              <a:lnSpc>
                <a:spcPct val="150000"/>
              </a:lnSpc>
            </a:pPr>
            <a:r>
              <a:rPr lang="it-IT" sz="2000" b="0">
                <a:cs typeface="Arial" charset="0"/>
              </a:rPr>
              <a:t>&lt; capacità di attivare prot G (&gt; degradazione o &lt; sintesi prot G)</a:t>
            </a:r>
          </a:p>
          <a:p>
            <a:pPr algn="l">
              <a:lnSpc>
                <a:spcPct val="150000"/>
              </a:lnSpc>
            </a:pPr>
            <a:r>
              <a:rPr lang="it-IT" sz="2000" b="0">
                <a:cs typeface="Arial" charset="0"/>
              </a:rPr>
              <a:t>&lt; n° di recettori</a:t>
            </a:r>
          </a:p>
          <a:p>
            <a:pPr algn="l">
              <a:lnSpc>
                <a:spcPct val="150000"/>
              </a:lnSpc>
            </a:pPr>
            <a:endParaRPr lang="it-IT" sz="2000" b="0">
              <a:cs typeface="Arial" charset="0"/>
            </a:endParaRPr>
          </a:p>
          <a:p>
            <a:pPr algn="l">
              <a:lnSpc>
                <a:spcPct val="150000"/>
              </a:lnSpc>
            </a:pPr>
            <a:endParaRPr lang="it-IT" sz="2000" b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22263" y="333375"/>
            <a:ext cx="8821737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l-GR">
                <a:cs typeface="Arial" charset="0"/>
              </a:rPr>
              <a:t>β</a:t>
            </a:r>
            <a:r>
              <a:rPr lang="it-IT">
                <a:cs typeface="Arial" charset="0"/>
              </a:rPr>
              <a:t>ARK </a:t>
            </a:r>
            <a:r>
              <a:rPr lang="it-IT" b="0">
                <a:cs typeface="Arial" charset="0"/>
              </a:rPr>
              <a:t>(</a:t>
            </a:r>
            <a:r>
              <a:rPr lang="el-GR" b="0">
                <a:cs typeface="Arial" charset="0"/>
              </a:rPr>
              <a:t>β</a:t>
            </a:r>
            <a:r>
              <a:rPr lang="it-IT" b="0">
                <a:cs typeface="Arial" charset="0"/>
              </a:rPr>
              <a:t>-Adrenergic Receptor Kinase): </a:t>
            </a:r>
          </a:p>
          <a:p>
            <a:pPr algn="l"/>
            <a:r>
              <a:rPr lang="it-IT" b="0">
                <a:cs typeface="Arial" charset="0"/>
              </a:rPr>
              <a:t>Appartiene alla famiglia delle chinasi dei rec accoppiati a prot G (GRK): capaci di fosforilare esclusivamente il recettore occupato dall’agonista.</a:t>
            </a:r>
          </a:p>
          <a:p>
            <a:pPr algn="l"/>
            <a:r>
              <a:rPr lang="it-IT" b="0">
                <a:cs typeface="Arial" charset="0"/>
              </a:rPr>
              <a:t>Localizzato nel citoplasma, viene traslocato alla membrana a seguito di attivazione del recettore </a:t>
            </a:r>
            <a:r>
              <a:rPr lang="it-IT" b="0">
                <a:cs typeface="Arial" charset="0"/>
                <a:sym typeface="Symbol" pitchFamily="18" charset="2"/>
              </a:rPr>
              <a:t> interazione con complessi </a:t>
            </a:r>
            <a:r>
              <a:rPr lang="el-GR" b="0">
                <a:cs typeface="Arial" charset="0"/>
                <a:sym typeface="Symbol" pitchFamily="18" charset="2"/>
              </a:rPr>
              <a:t>β</a:t>
            </a:r>
            <a:r>
              <a:rPr lang="it-IT" b="0">
                <a:cs typeface="Arial" charset="0"/>
                <a:sym typeface="Symbol" pitchFamily="18" charset="2"/>
              </a:rPr>
              <a:t> di prot G</a:t>
            </a:r>
            <a:r>
              <a:rPr lang="it-IT" b="0" baseline="-25000">
                <a:cs typeface="Arial" charset="0"/>
                <a:sym typeface="Symbol" pitchFamily="18" charset="2"/>
              </a:rPr>
              <a:t>s</a:t>
            </a:r>
            <a:r>
              <a:rPr lang="it-IT" b="0">
                <a:cs typeface="Arial" charset="0"/>
                <a:sym typeface="Symbol" pitchFamily="18" charset="2"/>
              </a:rPr>
              <a:t>.</a:t>
            </a:r>
            <a:endParaRPr lang="el-GR">
              <a:cs typeface="Arial" charset="0"/>
              <a:sym typeface="Symbol" pitchFamily="18" charset="2"/>
            </a:endParaRPr>
          </a:p>
        </p:txBody>
      </p:sp>
      <p:pic>
        <p:nvPicPr>
          <p:cNvPr id="12291" name="Picture 6" descr="1b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49500"/>
            <a:ext cx="4281487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7"/>
          <p:cNvSpPr txBox="1">
            <a:spLocks noChangeArrowheads="1"/>
          </p:cNvSpPr>
          <p:nvPr/>
        </p:nvSpPr>
        <p:spPr bwMode="auto">
          <a:xfrm>
            <a:off x="4667250" y="2420938"/>
            <a:ext cx="4476750" cy="388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  <a:buFont typeface="Symbol" pitchFamily="18" charset="2"/>
              <a:buChar char="Å"/>
            </a:pPr>
            <a:r>
              <a:rPr lang="en-GB" sz="1600" b="0">
                <a:sym typeface="Symbol" pitchFamily="18" charset="2"/>
              </a:rPr>
              <a:t> R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en-GB" sz="1600" b="0">
                <a:sym typeface="Symbol" pitchFamily="18" charset="2"/>
              </a:rPr>
              <a:t>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en-GB" sz="1600" b="0">
                <a:sym typeface="Symbol" pitchFamily="18" charset="2"/>
              </a:rPr>
              <a:t>Traslocazione di </a:t>
            </a:r>
            <a:r>
              <a:rPr lang="el-GR" sz="1600" b="0">
                <a:cs typeface="Arial" charset="0"/>
                <a:sym typeface="Symbol" pitchFamily="18" charset="2"/>
              </a:rPr>
              <a:t>β</a:t>
            </a:r>
            <a:r>
              <a:rPr lang="it-IT" sz="1600" b="0">
                <a:cs typeface="Arial" charset="0"/>
                <a:sym typeface="Symbol" pitchFamily="18" charset="2"/>
              </a:rPr>
              <a:t>ARK dal citoplasma alla membrana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it-IT" sz="1600" b="0">
                <a:cs typeface="Arial" charset="0"/>
                <a:sym typeface="Symbol" pitchFamily="18" charset="2"/>
              </a:rPr>
              <a:t>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it-IT" sz="1600" b="0">
                <a:cs typeface="Arial" charset="0"/>
                <a:sym typeface="Symbol" pitchFamily="18" charset="2"/>
              </a:rPr>
              <a:t>P-azione Ser e Thr sul C-term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it-IT" sz="1600" b="0">
                <a:cs typeface="Arial" charset="0"/>
                <a:sym typeface="Symbol" pitchFamily="18" charset="2"/>
              </a:rPr>
              <a:t>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it-IT" sz="1600" b="0">
                <a:cs typeface="Arial" charset="0"/>
                <a:sym typeface="Symbol" pitchFamily="18" charset="2"/>
              </a:rPr>
              <a:t>Legame della </a:t>
            </a:r>
            <a:r>
              <a:rPr lang="el-GR" sz="1600" b="0">
                <a:cs typeface="Arial" charset="0"/>
                <a:sym typeface="Symbol" pitchFamily="18" charset="2"/>
              </a:rPr>
              <a:t>β</a:t>
            </a:r>
            <a:r>
              <a:rPr lang="it-IT" sz="1600" b="0">
                <a:cs typeface="Arial" charset="0"/>
                <a:sym typeface="Symbol" pitchFamily="18" charset="2"/>
              </a:rPr>
              <a:t>arrestina al rec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it-IT" sz="1600" b="0">
                <a:cs typeface="Arial" charset="0"/>
                <a:sym typeface="Symbol" pitchFamily="18" charset="2"/>
              </a:rPr>
              <a:t>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it-IT" sz="1600" b="0">
                <a:cs typeface="Arial" charset="0"/>
                <a:sym typeface="Symbol" pitchFamily="18" charset="2"/>
              </a:rPr>
              <a:t>Blocco dell’interazione con prot G</a:t>
            </a:r>
          </a:p>
          <a:p>
            <a:pPr>
              <a:lnSpc>
                <a:spcPct val="140000"/>
              </a:lnSpc>
              <a:buFont typeface="Symbol" pitchFamily="18" charset="2"/>
              <a:buNone/>
            </a:pPr>
            <a:r>
              <a:rPr lang="it-IT" sz="1600" b="0" i="1">
                <a:cs typeface="Arial" charset="0"/>
                <a:sym typeface="Symbol" pitchFamily="18" charset="2"/>
              </a:rPr>
              <a:t>(desensitizzazione omologa)</a:t>
            </a:r>
            <a:endParaRPr lang="el-GR" sz="1600" b="0" i="1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488" y="182563"/>
            <a:ext cx="7693025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357188" y="203200"/>
            <a:ext cx="878681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b="0" i="1"/>
              <a:t>Desensitizzazione eterologa del recettore </a:t>
            </a:r>
            <a:r>
              <a:rPr lang="el-GR" b="0" i="1">
                <a:cs typeface="Arial" charset="0"/>
              </a:rPr>
              <a:t>β</a:t>
            </a:r>
            <a:r>
              <a:rPr lang="it-IT" b="0" i="1">
                <a:cs typeface="Arial" charset="0"/>
              </a:rPr>
              <a:t> adrenergico:</a:t>
            </a:r>
            <a:endParaRPr lang="it-IT" b="0">
              <a:cs typeface="Arial" charset="0"/>
            </a:endParaRPr>
          </a:p>
          <a:p>
            <a:pPr algn="l"/>
            <a:r>
              <a:rPr lang="it-IT" b="0">
                <a:cs typeface="Arial" charset="0"/>
              </a:rPr>
              <a:t>Attivazione di altri recettori </a:t>
            </a:r>
            <a:r>
              <a:rPr lang="it-IT" b="0">
                <a:cs typeface="Arial" charset="0"/>
                <a:sym typeface="Symbol" pitchFamily="18" charset="2"/>
              </a:rPr>
              <a:t> ↑ cAMP   PKA  Fosforilazione del recettore </a:t>
            </a:r>
            <a:r>
              <a:rPr lang="en-US" b="0">
                <a:cs typeface="Arial" charset="0"/>
                <a:sym typeface="Symbol" pitchFamily="18" charset="2"/>
              </a:rPr>
              <a:t>~ GRK, ma con  effetti cineticamente + lenti</a:t>
            </a:r>
          </a:p>
          <a:p>
            <a:pPr algn="l"/>
            <a:endParaRPr lang="en-US" b="0">
              <a:cs typeface="Arial" charset="0"/>
              <a:sym typeface="Symbol" pitchFamily="18" charset="2"/>
            </a:endParaRPr>
          </a:p>
          <a:p>
            <a:pPr algn="l"/>
            <a:r>
              <a:rPr lang="en-US" b="0">
                <a:cs typeface="Arial" charset="0"/>
                <a:sym typeface="Symbol" pitchFamily="18" charset="2"/>
              </a:rPr>
              <a:t>N.B.: la desensitizzazione del rec muscarinico cardiaco avviene esclusivamente ad opera di GRK, ma non PKA</a:t>
            </a:r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152400" y="2246313"/>
            <a:ext cx="89566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/>
              <a:t>Down regulation:</a:t>
            </a:r>
          </a:p>
          <a:p>
            <a:pPr algn="l">
              <a:lnSpc>
                <a:spcPct val="50000"/>
              </a:lnSpc>
            </a:pPr>
            <a:endParaRPr lang="en-GB" b="0" u="sng"/>
          </a:p>
          <a:p>
            <a:pPr algn="l"/>
            <a:r>
              <a:rPr lang="en-GB" b="0" u="sng"/>
              <a:t>RAPIDA</a:t>
            </a:r>
            <a:r>
              <a:rPr lang="en-GB" b="0"/>
              <a:t>: rimozione del rec dalla membrana</a:t>
            </a:r>
          </a:p>
          <a:p>
            <a:pPr algn="l"/>
            <a:r>
              <a:rPr lang="en-GB" b="0"/>
              <a:t>La P-azione e l’interazione con la </a:t>
            </a:r>
            <a:r>
              <a:rPr lang="el-GR" b="0">
                <a:cs typeface="Arial" charset="0"/>
              </a:rPr>
              <a:t>β</a:t>
            </a:r>
            <a:r>
              <a:rPr lang="it-IT" b="0">
                <a:cs typeface="Arial" charset="0"/>
              </a:rPr>
              <a:t>Arr promuovono l’endocitosi mediata da clatrina del </a:t>
            </a:r>
            <a:r>
              <a:rPr lang="el-GR" b="0">
                <a:cs typeface="Arial" charset="0"/>
              </a:rPr>
              <a:t>β</a:t>
            </a:r>
            <a:r>
              <a:rPr lang="it-IT" b="0">
                <a:cs typeface="Arial" charset="0"/>
              </a:rPr>
              <a:t>-R negli endosomi (→ ricircolo o lisosomi)</a:t>
            </a:r>
          </a:p>
          <a:p>
            <a:pPr algn="l">
              <a:lnSpc>
                <a:spcPct val="50000"/>
              </a:lnSpc>
            </a:pPr>
            <a:endParaRPr lang="it-IT" b="0" u="sng">
              <a:cs typeface="Arial" charset="0"/>
            </a:endParaRPr>
          </a:p>
          <a:p>
            <a:pPr algn="l"/>
            <a:r>
              <a:rPr lang="it-IT" b="0" u="sng">
                <a:cs typeface="Arial" charset="0"/>
              </a:rPr>
              <a:t>TARDIVA</a:t>
            </a:r>
            <a:r>
              <a:rPr lang="it-IT" b="0">
                <a:cs typeface="Arial" charset="0"/>
              </a:rPr>
              <a:t>: distruzione lisosomale e/o ↓ sintesi del rec.</a:t>
            </a:r>
          </a:p>
          <a:p>
            <a:pPr algn="l"/>
            <a:r>
              <a:rPr lang="it-IT" b="0">
                <a:cs typeface="Arial" charset="0"/>
              </a:rPr>
              <a:t>- Dal compartimento endosomale il rec viene trasferito ai lisosomi e degradato. Tale processo (fisiologico) ↑↑ a seguito di esposizione cronica ad agonisti recettoriali.</a:t>
            </a:r>
          </a:p>
          <a:p>
            <a:pPr algn="l"/>
            <a:r>
              <a:rPr lang="it-IT" b="0">
                <a:cs typeface="Arial" charset="0"/>
              </a:rPr>
              <a:t>- La &lt; sintesi del recettore si accompagna a &lt; livelli di mRNA (dovuta alla modulazione dell’attività di promotori che contengono cAMP responsive elements)</a:t>
            </a:r>
            <a:endParaRPr lang="it-IT" b="0" u="sng">
              <a:cs typeface="Arial" charset="0"/>
            </a:endParaRPr>
          </a:p>
        </p:txBody>
      </p:sp>
      <p:grpSp>
        <p:nvGrpSpPr>
          <p:cNvPr id="14340" name="Group 13"/>
          <p:cNvGrpSpPr>
            <a:grpSpLocks/>
          </p:cNvGrpSpPr>
          <p:nvPr/>
        </p:nvGrpSpPr>
        <p:grpSpPr bwMode="auto">
          <a:xfrm>
            <a:off x="1550988" y="5421313"/>
            <a:ext cx="5870575" cy="801687"/>
            <a:chOff x="374" y="4389"/>
            <a:chExt cx="2773" cy="673"/>
          </a:xfrm>
        </p:grpSpPr>
        <p:sp>
          <p:nvSpPr>
            <p:cNvPr id="14341" name="Text Box 8"/>
            <p:cNvSpPr txBox="1">
              <a:spLocks noChangeArrowheads="1"/>
            </p:cNvSpPr>
            <p:nvPr/>
          </p:nvSpPr>
          <p:spPr bwMode="auto">
            <a:xfrm>
              <a:off x="374" y="4571"/>
              <a:ext cx="108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b="0"/>
                <a:t>R-</a:t>
              </a:r>
              <a:r>
                <a:rPr lang="el-GR" b="0">
                  <a:cs typeface="Arial" charset="0"/>
                </a:rPr>
                <a:t>β</a:t>
              </a:r>
              <a:r>
                <a:rPr lang="it-IT" b="0">
                  <a:cs typeface="Arial" charset="0"/>
                </a:rPr>
                <a:t>Arr → endosoma</a:t>
              </a:r>
            </a:p>
          </p:txBody>
        </p:sp>
        <p:sp>
          <p:nvSpPr>
            <p:cNvPr id="14342" name="Line 9"/>
            <p:cNvSpPr>
              <a:spLocks noChangeShapeType="1"/>
            </p:cNvSpPr>
            <p:nvPr/>
          </p:nvSpPr>
          <p:spPr bwMode="auto">
            <a:xfrm flipV="1">
              <a:off x="1525" y="4513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3" name="Text Box 10"/>
            <p:cNvSpPr txBox="1">
              <a:spLocks noChangeArrowheads="1"/>
            </p:cNvSpPr>
            <p:nvPr/>
          </p:nvSpPr>
          <p:spPr bwMode="auto">
            <a:xfrm>
              <a:off x="1830" y="4389"/>
              <a:ext cx="108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b="0"/>
                <a:t>Membrana (ricircolo)</a:t>
              </a:r>
            </a:p>
          </p:txBody>
        </p:sp>
        <p:sp>
          <p:nvSpPr>
            <p:cNvPr id="14344" name="Line 11"/>
            <p:cNvSpPr>
              <a:spLocks noChangeShapeType="1"/>
            </p:cNvSpPr>
            <p:nvPr/>
          </p:nvSpPr>
          <p:spPr bwMode="auto">
            <a:xfrm>
              <a:off x="1525" y="4695"/>
              <a:ext cx="272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4345" name="Text Box 12"/>
            <p:cNvSpPr txBox="1">
              <a:spLocks noChangeArrowheads="1"/>
            </p:cNvSpPr>
            <p:nvPr/>
          </p:nvSpPr>
          <p:spPr bwMode="auto">
            <a:xfrm>
              <a:off x="1830" y="4752"/>
              <a:ext cx="131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GB" b="0"/>
                <a:t>Lisosoma </a:t>
              </a:r>
              <a:r>
                <a:rPr lang="en-GB" b="0">
                  <a:cs typeface="Arial" charset="0"/>
                </a:rPr>
                <a:t>(degradazione)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3535363" y="238125"/>
            <a:ext cx="2073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C00000"/>
                </a:solidFill>
              </a:rPr>
              <a:t>UP REGULATION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47663" y="798513"/>
            <a:ext cx="8726487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b="0"/>
              <a:t>Corrisponde ad un aumento del numero di recettori sulla superficie cellulare</a:t>
            </a:r>
          </a:p>
          <a:p>
            <a:pPr algn="l"/>
            <a:endParaRPr lang="en-GB" b="0"/>
          </a:p>
          <a:p>
            <a:pPr algn="l"/>
            <a:r>
              <a:rPr lang="en-GB" b="0"/>
              <a:t>Meno diffusa rispetto alla desensitizzazione</a:t>
            </a:r>
          </a:p>
          <a:p>
            <a:pPr algn="l"/>
            <a:endParaRPr lang="en-GB" b="0"/>
          </a:p>
          <a:p>
            <a:pPr algn="l"/>
            <a:r>
              <a:rPr lang="en-GB" b="0"/>
              <a:t>Importante nelle cellule nervose e nel tessuto muscolare</a:t>
            </a:r>
          </a:p>
          <a:p>
            <a:pPr algn="l"/>
            <a:endParaRPr lang="en-GB" b="0"/>
          </a:p>
          <a:p>
            <a:pPr algn="l"/>
            <a:r>
              <a:rPr lang="en-GB" b="0"/>
              <a:t>Nel muscolo striato: dopo denervazione </a:t>
            </a:r>
            <a:r>
              <a:rPr lang="en-GB" b="0">
                <a:sym typeface="Symbol" pitchFamily="18" charset="2"/>
              </a:rPr>
              <a:t> mancato </a:t>
            </a:r>
            <a:r>
              <a:rPr lang="en-GB" b="0">
                <a:cs typeface="Arial" charset="0"/>
                <a:sym typeface="Symbol" pitchFamily="18" charset="2"/>
              </a:rPr>
              <a:t>↑ [Ca</a:t>
            </a:r>
            <a:r>
              <a:rPr lang="en-GB" b="0" baseline="30000">
                <a:cs typeface="Arial" charset="0"/>
                <a:sym typeface="Symbol" pitchFamily="18" charset="2"/>
              </a:rPr>
              <a:t>2+</a:t>
            </a:r>
            <a:r>
              <a:rPr lang="en-GB" b="0">
                <a:cs typeface="Arial" charset="0"/>
                <a:sym typeface="Symbol" pitchFamily="18" charset="2"/>
              </a:rPr>
              <a:t>]</a:t>
            </a:r>
            <a:r>
              <a:rPr lang="en-GB" b="0" baseline="-25000">
                <a:cs typeface="Arial" charset="0"/>
                <a:sym typeface="Symbol" pitchFamily="18" charset="2"/>
              </a:rPr>
              <a:t>i</a:t>
            </a:r>
            <a:r>
              <a:rPr lang="en-GB" b="0"/>
              <a:t> </a:t>
            </a:r>
            <a:r>
              <a:rPr lang="en-GB" b="0">
                <a:sym typeface="Symbol" pitchFamily="18" charset="2"/>
              </a:rPr>
              <a:t> no  chinasi Ca-CaM-dipendenti  </a:t>
            </a:r>
            <a:r>
              <a:rPr lang="en-GB" b="0">
                <a:cs typeface="Arial" charset="0"/>
                <a:sym typeface="Symbol" pitchFamily="18" charset="2"/>
              </a:rPr>
              <a:t>↓ inibizione dell’espressione genica di alcune subunità recettoriali </a:t>
            </a:r>
            <a:r>
              <a:rPr lang="en-GB" b="0"/>
              <a:t> </a:t>
            </a:r>
            <a:r>
              <a:rPr lang="en-GB" b="0">
                <a:cs typeface="Arial" charset="0"/>
              </a:rPr>
              <a:t>↑ n° nAChR nelle zone extragiunzionali</a:t>
            </a:r>
          </a:p>
        </p:txBody>
      </p:sp>
      <p:pic>
        <p:nvPicPr>
          <p:cNvPr id="15364" name="Picture 7" descr="http://ajpcell.physiology.org/content/ajpcell/299/5/C903/F5.l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3429000"/>
            <a:ext cx="3017838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globalmedicaldiscovery.com/wp-content/uploads/2012/06/Transcriptional-up-regulation-of-cell-surface-NaV1.7-sodium-channels-by-insulin-like-growth-factor-1-FI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702786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115888"/>
            <a:ext cx="8604250" cy="701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it-IT"/>
          </a:p>
          <a:p>
            <a:pPr algn="l"/>
            <a:r>
              <a:rPr lang="it-IT"/>
              <a:t>TOLLERANZA (o abitudine): </a:t>
            </a:r>
          </a:p>
          <a:p>
            <a:pPr algn="l"/>
            <a:r>
              <a:rPr lang="it-IT" b="0"/>
              <a:t>Diminuzione della risposta farmacologica ad una determinata dose di farmaco (a seguito di somministrazioni ripetute)</a:t>
            </a:r>
          </a:p>
          <a:p>
            <a:pPr algn="l"/>
            <a:endParaRPr lang="it-IT"/>
          </a:p>
          <a:p>
            <a:pPr algn="l"/>
            <a:r>
              <a:rPr lang="it-IT"/>
              <a:t>TACHIFILASSI: </a:t>
            </a:r>
          </a:p>
          <a:p>
            <a:pPr algn="l"/>
            <a:r>
              <a:rPr lang="it-IT" b="0"/>
              <a:t>Tolleranza che si instaura rapidamente (dopo poche somministrazioni di farmaco. Es: nitriti, amine simpaticomimetiche)</a:t>
            </a:r>
          </a:p>
          <a:p>
            <a:pPr algn="l"/>
            <a:endParaRPr lang="it-IT"/>
          </a:p>
          <a:p>
            <a:pPr algn="l"/>
            <a:r>
              <a:rPr lang="it-IT"/>
              <a:t>BRADIFILASSI: </a:t>
            </a:r>
          </a:p>
          <a:p>
            <a:pPr algn="l"/>
            <a:r>
              <a:rPr lang="it-IT" b="0"/>
              <a:t>Tolleranza che si instaura lentamente (dopo numerose somministrazioni di farmaco)</a:t>
            </a:r>
          </a:p>
          <a:p>
            <a:pPr algn="l"/>
            <a:endParaRPr lang="it-IT"/>
          </a:p>
          <a:p>
            <a:pPr algn="l"/>
            <a:r>
              <a:rPr lang="it-IT"/>
              <a:t>FARMACODIPENDENZA: </a:t>
            </a:r>
          </a:p>
          <a:p>
            <a:pPr algn="l"/>
            <a:r>
              <a:rPr lang="it-IT" b="0"/>
              <a:t>La condizione che porta alla ricerca e alla somministrazione compulsa di un farmaco, con alterazioni del comportamento se questo è necessario per assicurarsene la fornitura. L’uso continua nonostante la presenza di effetti psicologici o fisici avversi prodotti dal farmaco.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it-IT" b="0"/>
              <a:t> </a:t>
            </a:r>
            <a:r>
              <a:rPr lang="it-IT" b="0" u="sng"/>
              <a:t>Dipendenza psichica</a:t>
            </a:r>
            <a:r>
              <a:rPr lang="it-IT" b="0"/>
              <a:t>: desiderio incoercibile di assumere la sostanza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it-IT" b="0"/>
              <a:t> </a:t>
            </a:r>
            <a:r>
              <a:rPr lang="it-IT" b="0" u="sng"/>
              <a:t>Dipendenza fisica</a:t>
            </a:r>
            <a:r>
              <a:rPr lang="it-IT" b="0"/>
              <a:t>: comparsa di una crisi di astinenza dopo sospensione</a:t>
            </a:r>
          </a:p>
          <a:p>
            <a:pPr algn="l">
              <a:lnSpc>
                <a:spcPct val="150000"/>
              </a:lnSpc>
            </a:pPr>
            <a:r>
              <a:rPr lang="it-IT" b="0"/>
              <a:t>                                    dell’assunzione della sostanza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it-IT" b="0" u="sng"/>
              <a:t>Tolleranza</a:t>
            </a:r>
          </a:p>
          <a:p>
            <a:pPr algn="l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1"/>
          <p:cNvSpPr txBox="1">
            <a:spLocks noChangeArrowheads="1"/>
          </p:cNvSpPr>
          <p:nvPr/>
        </p:nvSpPr>
        <p:spPr bwMode="auto">
          <a:xfrm>
            <a:off x="0" y="260350"/>
            <a:ext cx="8821738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50000"/>
              </a:lnSpc>
            </a:pPr>
            <a:r>
              <a:rPr lang="en-GB" b="0"/>
              <a:t>Condizioni di alterato controllo delle risposte recettoriali:</a:t>
            </a:r>
          </a:p>
          <a:p>
            <a:pPr algn="l">
              <a:lnSpc>
                <a:spcPct val="150000"/>
              </a:lnSpc>
            </a:pPr>
            <a:r>
              <a:rPr lang="en-GB" b="0"/>
              <a:t>- </a:t>
            </a:r>
            <a:r>
              <a:rPr lang="en-GB"/>
              <a:t>Miastenia Grave</a:t>
            </a:r>
            <a:r>
              <a:rPr lang="en-GB" b="0"/>
              <a:t> (</a:t>
            </a:r>
            <a:r>
              <a:rPr lang="en-GB" b="0">
                <a:cs typeface="Arial" charset="0"/>
              </a:rPr>
              <a:t>↓ nAChR sulla giunzione neuromuscolare)</a:t>
            </a:r>
          </a:p>
          <a:p>
            <a:pPr algn="l">
              <a:lnSpc>
                <a:spcPct val="150000"/>
              </a:lnSpc>
            </a:pPr>
            <a:r>
              <a:rPr lang="en-GB" b="0">
                <a:cs typeface="Arial" charset="0"/>
              </a:rPr>
              <a:t>- </a:t>
            </a:r>
            <a:r>
              <a:rPr lang="en-GB">
                <a:cs typeface="Arial" charset="0"/>
              </a:rPr>
              <a:t>Diabete insulina-resistente</a:t>
            </a:r>
            <a:r>
              <a:rPr lang="en-GB" b="0">
                <a:cs typeface="Arial" charset="0"/>
              </a:rPr>
              <a:t> (↓ rec. x l’insulina)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en-GB">
                <a:cs typeface="Arial" charset="0"/>
              </a:rPr>
              <a:t>Insuff cardiaca o infarto</a:t>
            </a:r>
            <a:r>
              <a:rPr lang="en-GB" b="0">
                <a:cs typeface="Arial" charset="0"/>
              </a:rPr>
              <a:t> </a:t>
            </a:r>
            <a:r>
              <a:rPr lang="en-GB" b="0">
                <a:cs typeface="Arial" charset="0"/>
                <a:sym typeface="Symbol" pitchFamily="18" charset="2"/>
              </a:rPr>
              <a:t>  prolungata SN simpatico  &lt; capacità dei rec </a:t>
            </a:r>
            <a:r>
              <a:rPr lang="el-GR" b="0">
                <a:cs typeface="Arial" charset="0"/>
                <a:sym typeface="Symbol" pitchFamily="18" charset="2"/>
              </a:rPr>
              <a:t>β</a:t>
            </a:r>
            <a:r>
              <a:rPr lang="it-IT" b="0">
                <a:cs typeface="Arial" charset="0"/>
                <a:sym typeface="Symbol" pitchFamily="18" charset="2"/>
              </a:rPr>
              <a:t>-adrenergici di trasdurre il segnale</a:t>
            </a:r>
          </a:p>
          <a:p>
            <a:pPr algn="l">
              <a:lnSpc>
                <a:spcPct val="150000"/>
              </a:lnSpc>
              <a:buFontTx/>
              <a:buChar char="-"/>
            </a:pPr>
            <a:r>
              <a:rPr lang="it-IT">
                <a:cs typeface="Arial" charset="0"/>
                <a:sym typeface="Symbol" pitchFamily="18" charset="2"/>
              </a:rPr>
              <a:t> Ipersensibilità da denervazione</a:t>
            </a:r>
            <a:r>
              <a:rPr lang="it-IT" b="0">
                <a:cs typeface="Arial" charset="0"/>
                <a:sym typeface="Symbol" pitchFamily="18" charset="2"/>
              </a:rPr>
              <a:t> della fibra muscolare =&gt; ↑ nAChR (es. tossina botulinica) </a:t>
            </a:r>
          </a:p>
          <a:p>
            <a:pPr algn="l">
              <a:lnSpc>
                <a:spcPct val="150000"/>
              </a:lnSpc>
            </a:pPr>
            <a:r>
              <a:rPr lang="it-IT" b="0">
                <a:cs typeface="Arial" charset="0"/>
                <a:sym typeface="Symbol" pitchFamily="18" charset="2"/>
              </a:rPr>
              <a:t>- </a:t>
            </a:r>
            <a:r>
              <a:rPr lang="it-IT">
                <a:cs typeface="Arial" charset="0"/>
                <a:sym typeface="Symbol" pitchFamily="18" charset="2"/>
              </a:rPr>
              <a:t>Abuso di nicotina</a:t>
            </a:r>
            <a:r>
              <a:rPr lang="it-IT" b="0">
                <a:cs typeface="Arial" charset="0"/>
                <a:sym typeface="Symbol" pitchFamily="18" charset="2"/>
              </a:rPr>
              <a:t> (sensitizzazione: </a:t>
            </a:r>
            <a:r>
              <a:rPr lang="it-IT" b="0">
                <a:sym typeface="Symbol" pitchFamily="18" charset="2"/>
              </a:rPr>
              <a:t>up-regulation </a:t>
            </a:r>
            <a:r>
              <a:rPr lang="it-IT" b="0">
                <a:cs typeface="Arial" charset="0"/>
                <a:sym typeface="Symbol" pitchFamily="18" charset="2"/>
              </a:rPr>
              <a:t>nAChR)</a:t>
            </a:r>
          </a:p>
          <a:p>
            <a:pPr algn="l">
              <a:lnSpc>
                <a:spcPct val="150000"/>
              </a:lnSpc>
            </a:pPr>
            <a:r>
              <a:rPr lang="it-IT" b="0">
                <a:cs typeface="Arial" charset="0"/>
                <a:sym typeface="Symbol" pitchFamily="18" charset="2"/>
              </a:rPr>
              <a:t>- </a:t>
            </a:r>
            <a:r>
              <a:rPr lang="it-IT">
                <a:cs typeface="Arial" charset="0"/>
                <a:sym typeface="Symbol" pitchFamily="18" charset="2"/>
              </a:rPr>
              <a:t>Tolleranza </a:t>
            </a:r>
            <a:r>
              <a:rPr lang="it-IT" b="0">
                <a:cs typeface="Arial" charset="0"/>
                <a:sym typeface="Symbol" pitchFamily="18" charset="2"/>
              </a:rPr>
              <a:t>farmacologica (es: broncodilatatori  ↓ </a:t>
            </a:r>
            <a:r>
              <a:rPr lang="el-GR" b="0">
                <a:cs typeface="Arial" charset="0"/>
                <a:sym typeface="Symbol" pitchFamily="18" charset="2"/>
              </a:rPr>
              <a:t>β</a:t>
            </a:r>
            <a:r>
              <a:rPr lang="it-IT" b="0" baseline="-25000">
                <a:cs typeface="Arial" charset="0"/>
                <a:sym typeface="Symbol" pitchFamily="18" charset="2"/>
              </a:rPr>
              <a:t>2</a:t>
            </a:r>
            <a:r>
              <a:rPr lang="it-IT" b="0">
                <a:cs typeface="Arial" charset="0"/>
                <a:sym typeface="Symbol" pitchFamily="18" charset="2"/>
              </a:rPr>
              <a:t>)</a:t>
            </a:r>
            <a:endParaRPr lang="el-GR" b="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030538" y="242888"/>
            <a:ext cx="3084512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>
                <a:solidFill>
                  <a:srgbClr val="C00000"/>
                </a:solidFill>
              </a:rPr>
              <a:t>DESENSITIZZAZIONE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44500" y="688975"/>
            <a:ext cx="8159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0"/>
              <a:t>Riduzione delle risposte recettoriali </a:t>
            </a:r>
          </a:p>
          <a:p>
            <a:r>
              <a:rPr lang="en-GB" sz="2000" b="0"/>
              <a:t>dovuta a trattamento prolungato con agonisti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319088" y="1600200"/>
            <a:ext cx="857250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GB" i="1"/>
              <a:t>Desensitizzazione omologa:</a:t>
            </a:r>
            <a:r>
              <a:rPr lang="en-GB" b="0"/>
              <a:t> riguarda il recettore di superficie attivato dall’agonista</a:t>
            </a:r>
          </a:p>
          <a:p>
            <a:pPr algn="just">
              <a:lnSpc>
                <a:spcPct val="50000"/>
              </a:lnSpc>
            </a:pPr>
            <a:endParaRPr lang="en-GB" b="0"/>
          </a:p>
          <a:p>
            <a:pPr algn="just"/>
            <a:r>
              <a:rPr lang="en-GB" i="1"/>
              <a:t>Desensitizzazione eterologa:</a:t>
            </a:r>
            <a:r>
              <a:rPr lang="en-GB" b="0"/>
              <a:t> l’attivazione prolungata di un sistema recettoriale induce desensitizzazione di altri recettori che utilizzano la stessa via di trasduzione del segnale o gli stessi effettori (es. GPCRs)</a:t>
            </a:r>
          </a:p>
          <a:p>
            <a:pPr algn="l"/>
            <a:endParaRPr lang="en-GB" b="0"/>
          </a:p>
          <a:p>
            <a:pPr algn="l"/>
            <a:endParaRPr lang="en-GB" b="0"/>
          </a:p>
          <a:p>
            <a:pPr algn="l"/>
            <a:endParaRPr lang="en-GB" b="0"/>
          </a:p>
          <a:p>
            <a:pPr algn="l">
              <a:lnSpc>
                <a:spcPct val="120000"/>
              </a:lnSpc>
            </a:pPr>
            <a:r>
              <a:rPr lang="en-GB"/>
              <a:t>Meccanismi di desensitizzazione: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GB" b="0"/>
              <a:t> &lt; n° recettori (&lt; Bmax) = </a:t>
            </a:r>
            <a:r>
              <a:rPr lang="en-GB" b="0" i="1"/>
              <a:t>down-regulation</a:t>
            </a:r>
            <a:endParaRPr lang="en-GB" b="0"/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GB" b="0"/>
              <a:t> &lt; affinità (&gt; Kd)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GB" b="0"/>
              <a:t> incapacità di trasdurre il segnale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5" y="1338263"/>
            <a:ext cx="89344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213" y="147638"/>
            <a:ext cx="8789987" cy="656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936750" y="138113"/>
            <a:ext cx="527367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200">
                <a:solidFill>
                  <a:schemeClr val="accent2"/>
                </a:solidFill>
              </a:rPr>
              <a:t>Desensitizzazione dei recettori-canale</a:t>
            </a:r>
          </a:p>
        </p:txBody>
      </p:sp>
      <p:pic>
        <p:nvPicPr>
          <p:cNvPr id="7171" name="Picture 5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1989138"/>
            <a:ext cx="44640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0" y="620713"/>
            <a:ext cx="9144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10000"/>
              </a:lnSpc>
            </a:pPr>
            <a:r>
              <a:rPr lang="en-GB" sz="1600" b="0"/>
              <a:t>L’applicazione di agonisti produce due rapidi cambiamenti nella macromolecola recettoriale:</a:t>
            </a:r>
          </a:p>
          <a:p>
            <a:pPr marL="342900" indent="-342900" algn="l">
              <a:lnSpc>
                <a:spcPct val="40000"/>
              </a:lnSpc>
            </a:pPr>
            <a:endParaRPr lang="en-GB" sz="1600" b="0"/>
          </a:p>
          <a:p>
            <a:pPr marL="342900" indent="-342900" algn="l">
              <a:lnSpc>
                <a:spcPct val="110000"/>
              </a:lnSpc>
            </a:pPr>
            <a:r>
              <a:rPr lang="en-GB" sz="1600"/>
              <a:t>1) R </a:t>
            </a:r>
            <a:r>
              <a:rPr lang="en-GB" sz="1600">
                <a:cs typeface="Arial" charset="0"/>
              </a:rPr>
              <a:t>→ A: </a:t>
            </a:r>
            <a:r>
              <a:rPr lang="en-GB" sz="1600" b="0"/>
              <a:t>Legame dell’agonista </a:t>
            </a:r>
            <a:r>
              <a:rPr lang="en-GB" sz="1600" b="0">
                <a:sym typeface="Symbol" pitchFamily="18" charset="2"/>
              </a:rPr>
              <a:t> transizione conformazionale  apertura del canale (in </a:t>
            </a:r>
            <a:r>
              <a:rPr lang="en-US" sz="1600" b="0">
                <a:cs typeface="Arial" charset="0"/>
                <a:sym typeface="Symbol" pitchFamily="18" charset="2"/>
              </a:rPr>
              <a:t>~1 msec)</a:t>
            </a:r>
          </a:p>
          <a:p>
            <a:pPr marL="342900" indent="-342900" algn="l">
              <a:lnSpc>
                <a:spcPct val="40000"/>
              </a:lnSpc>
            </a:pPr>
            <a:endParaRPr lang="en-US" sz="1600" b="0">
              <a:cs typeface="Arial" charset="0"/>
              <a:sym typeface="Symbol" pitchFamily="18" charset="2"/>
            </a:endParaRPr>
          </a:p>
          <a:p>
            <a:pPr marL="342900" indent="-342900" algn="l">
              <a:lnSpc>
                <a:spcPct val="110000"/>
              </a:lnSpc>
            </a:pPr>
            <a:r>
              <a:rPr lang="en-US" sz="1600">
                <a:cs typeface="Arial" charset="0"/>
                <a:sym typeface="Symbol" pitchFamily="18" charset="2"/>
              </a:rPr>
              <a:t>2) A → D: </a:t>
            </a:r>
            <a:r>
              <a:rPr lang="en-US" sz="1600" b="0">
                <a:cs typeface="Arial" charset="0"/>
                <a:sym typeface="Symbol" pitchFamily="18" charset="2"/>
              </a:rPr>
              <a:t>Transizione del rec nello stato desensitizzato → il canale rimane chiuso nonostante l’affinità x l’agonista ↑ notevolmente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0" y="5519738"/>
            <a:ext cx="914400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0"/>
              <a:t>La desensitizzazione equivale ad una riduzione della capacità di andare incontro al cambio conformazionale necessario per produrre l’apertura del canale.</a:t>
            </a:r>
          </a:p>
          <a:p>
            <a:pPr>
              <a:lnSpc>
                <a:spcPct val="50000"/>
              </a:lnSpc>
            </a:pPr>
            <a:endParaRPr lang="en-GB" b="0"/>
          </a:p>
          <a:p>
            <a:r>
              <a:rPr lang="en-GB" b="0"/>
              <a:t>Variazioni di affinità e numero di recettori hanno &lt; rilevanza nella genesi della desensitizzazione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3988" y="157163"/>
            <a:ext cx="88931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solidFill>
                  <a:schemeClr val="accent2"/>
                </a:solidFill>
              </a:rPr>
              <a:t>Meccanismi di desensitizzazione del recettore nicotinico muscolare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319088" y="923925"/>
            <a:ext cx="8572500" cy="493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l"/>
            <a:r>
              <a:rPr lang="en-US" sz="1600" b="0"/>
              <a:t>Il recettore può esistere in 4 stati (R:a riposo, A:attivo, I:inattivo e D:desensitizzato) in equilibrio fra loro (transizione allosterica: la transizione attraverso i 4 stati avviene spontaneamente)</a:t>
            </a:r>
          </a:p>
          <a:p>
            <a:pPr marL="87313" indent="-87313" algn="l"/>
            <a:endParaRPr lang="en-GB" b="0"/>
          </a:p>
          <a:p>
            <a:pPr marL="87313" indent="-87313" algn="l"/>
            <a:endParaRPr lang="en-GB" b="0"/>
          </a:p>
          <a:p>
            <a:pPr marL="87313" indent="-87313" algn="l"/>
            <a:r>
              <a:rPr lang="en-GB" b="0"/>
              <a:t>La desensitizzazione è rapida e descritta da 2 componenti:</a:t>
            </a:r>
          </a:p>
          <a:p>
            <a:pPr marL="87313" indent="-87313" algn="l">
              <a:lnSpc>
                <a:spcPct val="40000"/>
              </a:lnSpc>
            </a:pPr>
            <a:endParaRPr lang="en-GB" b="0"/>
          </a:p>
          <a:p>
            <a:pPr marL="87313" indent="-87313" algn="l"/>
            <a:r>
              <a:rPr lang="en-GB"/>
              <a:t>I: </a:t>
            </a:r>
            <a:r>
              <a:rPr lang="en-GB" b="0"/>
              <a:t>rapida (KT</a:t>
            </a:r>
            <a:r>
              <a:rPr lang="en-US" b="0">
                <a:cs typeface="Arial" charset="0"/>
              </a:rPr>
              <a:t>~2/sec = inattivazione del 50% dei rec in poche centinaia di msec)</a:t>
            </a:r>
          </a:p>
          <a:p>
            <a:pPr marL="87313" indent="-87313" algn="l">
              <a:lnSpc>
                <a:spcPct val="40000"/>
              </a:lnSpc>
            </a:pPr>
            <a:endParaRPr lang="en-US" b="0">
              <a:cs typeface="Arial" charset="0"/>
            </a:endParaRPr>
          </a:p>
          <a:p>
            <a:pPr marL="87313" indent="-87313" algn="l"/>
            <a:r>
              <a:rPr lang="en-US">
                <a:cs typeface="Arial" charset="0"/>
              </a:rPr>
              <a:t>D: </a:t>
            </a:r>
            <a:r>
              <a:rPr lang="en-US" b="0">
                <a:cs typeface="Arial" charset="0"/>
              </a:rPr>
              <a:t>lenta (KT~0.01/sec = inattivazione del 50% dei rec in ~ 1 min)</a:t>
            </a:r>
          </a:p>
          <a:p>
            <a:pPr marL="87313" indent="-87313" algn="l"/>
            <a:endParaRPr lang="en-US" b="0">
              <a:cs typeface="Arial" charset="0"/>
            </a:endParaRPr>
          </a:p>
          <a:p>
            <a:pPr marL="87313" indent="-87313" algn="l"/>
            <a:endParaRPr lang="en-US" sz="1600" b="0">
              <a:cs typeface="Arial" charset="0"/>
            </a:endParaRPr>
          </a:p>
          <a:p>
            <a:pPr marL="87313" indent="-87313" algn="l"/>
            <a:r>
              <a:rPr lang="en-US" sz="1600" b="0">
                <a:cs typeface="Arial" charset="0"/>
              </a:rPr>
              <a:t>Ach + R → spostamento dell’equilibrio da R agli altri stati → l’Ach stabilizza il rec verso lo stato D (canale chiuso)</a:t>
            </a:r>
          </a:p>
          <a:p>
            <a:pPr marL="87313" indent="-87313" algn="l"/>
            <a:endParaRPr lang="en-US" sz="1600" b="0">
              <a:cs typeface="Arial" charset="0"/>
            </a:endParaRPr>
          </a:p>
          <a:p>
            <a:pPr marL="87313" indent="-87313" algn="l"/>
            <a:endParaRPr lang="en-US" sz="1600" b="0">
              <a:cs typeface="Arial" charset="0"/>
            </a:endParaRPr>
          </a:p>
          <a:p>
            <a:pPr marL="87313" indent="-87313" algn="l"/>
            <a:r>
              <a:rPr lang="en-US" sz="1600" b="0">
                <a:cs typeface="Arial" charset="0"/>
              </a:rPr>
              <a:t>In alcuni recettori nicotinici neuronali:</a:t>
            </a:r>
          </a:p>
          <a:p>
            <a:pPr marL="87313" indent="-87313" algn="l"/>
            <a:r>
              <a:rPr lang="en-US" sz="1600" b="0">
                <a:cs typeface="Arial" charset="0"/>
              </a:rPr>
              <a:t>Alta sensibilità alla desensitizzazione </a:t>
            </a:r>
            <a:r>
              <a:rPr lang="en-US" sz="1600" b="0">
                <a:cs typeface="Arial" charset="0"/>
                <a:sym typeface="Symbol" pitchFamily="18" charset="2"/>
              </a:rPr>
              <a:t> l’esposizione cronica alla nicotina porta a depressione persistente della trasmissione sinaptica  Up-regulation!</a:t>
            </a:r>
          </a:p>
          <a:p>
            <a:pPr marL="87313" indent="-87313" algn="l"/>
            <a:endParaRPr lang="en-US" sz="1600">
              <a:cs typeface="Arial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252413" y="1052513"/>
            <a:ext cx="8639175" cy="603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l">
              <a:lnSpc>
                <a:spcPct val="150000"/>
              </a:lnSpc>
            </a:pPr>
            <a:r>
              <a:rPr lang="en-US" sz="2000">
                <a:sym typeface="Symbol" pitchFamily="18" charset="2"/>
              </a:rPr>
              <a:t>Fosforilazione</a:t>
            </a:r>
            <a:r>
              <a:rPr lang="en-US" sz="2000" b="0">
                <a:sym typeface="Symbol" pitchFamily="18" charset="2"/>
              </a:rPr>
              <a:t> (PKA, PKC): </a:t>
            </a:r>
          </a:p>
          <a:p>
            <a:pPr marL="87313" indent="-87313" algn="l">
              <a:lnSpc>
                <a:spcPct val="150000"/>
              </a:lnSpc>
            </a:pPr>
            <a:r>
              <a:rPr lang="en-US" sz="2000" b="0">
                <a:sym typeface="Symbol" pitchFamily="18" charset="2"/>
              </a:rPr>
              <a:t>  Favorisce la formazione dello stato D</a:t>
            </a:r>
          </a:p>
          <a:p>
            <a:pPr marL="87313" indent="-87313" algn="l">
              <a:lnSpc>
                <a:spcPct val="150000"/>
              </a:lnSpc>
            </a:pPr>
            <a:r>
              <a:rPr lang="en-US" sz="2000" b="0">
                <a:sym typeface="Symbol" pitchFamily="18" charset="2"/>
              </a:rPr>
              <a:t> N.B.: in condizioni di alta frequenza di stimolazione ( tetanica), i terminali della giunzione neuromuscolare rilasciano </a:t>
            </a:r>
            <a:r>
              <a:rPr lang="en-US" sz="2000" b="0" u="sng">
                <a:sym typeface="Symbol" pitchFamily="18" charset="2"/>
              </a:rPr>
              <a:t>CGRP</a:t>
            </a:r>
            <a:r>
              <a:rPr lang="en-US" sz="2000" b="0">
                <a:sym typeface="Symbol" pitchFamily="18" charset="2"/>
              </a:rPr>
              <a:t> (Calcitonin Gene Related Peptide) → ↑ cAMP nella fibra muscolare → &lt; responsività della fibra muscolare  &lt; rischio di danni muscolari</a:t>
            </a:r>
          </a:p>
          <a:p>
            <a:pPr marL="87313" indent="-87313" algn="l">
              <a:lnSpc>
                <a:spcPct val="150000"/>
              </a:lnSpc>
            </a:pPr>
            <a:endParaRPr lang="en-US" sz="2000" b="0" i="1">
              <a:sym typeface="Symbol" pitchFamily="18" charset="2"/>
            </a:endParaRPr>
          </a:p>
          <a:p>
            <a:pPr marL="87313" indent="-87313" algn="l">
              <a:lnSpc>
                <a:spcPct val="150000"/>
              </a:lnSpc>
            </a:pPr>
            <a:r>
              <a:rPr lang="en-US" sz="2000" b="0" i="1">
                <a:sym typeface="Symbol" pitchFamily="18" charset="2"/>
              </a:rPr>
              <a:t> (La P-azione di siti consenso specifici da parte di PKA mantiene il rec </a:t>
            </a:r>
            <a:r>
              <a:rPr lang="en-US" sz="2000" b="0" i="1" u="sng">
                <a:sym typeface="Symbol" pitchFamily="18" charset="2"/>
              </a:rPr>
              <a:t>GABA</a:t>
            </a:r>
            <a:r>
              <a:rPr lang="en-US" sz="2000" b="0" i="1" u="sng" baseline="-25000">
                <a:sym typeface="Symbol" pitchFamily="18" charset="2"/>
              </a:rPr>
              <a:t>A</a:t>
            </a:r>
            <a:r>
              <a:rPr lang="en-US" sz="2000" b="0" i="1">
                <a:sym typeface="Symbol" pitchFamily="18" charset="2"/>
              </a:rPr>
              <a:t> più a lungo nello stato inattivo. La defosforilazione di tali siti da parte della calcineurina o la P-azione di altri siti da parte di PKC accelerano la desensitizzazione)</a:t>
            </a:r>
          </a:p>
          <a:p>
            <a:pPr marL="87313" indent="-87313" algn="l">
              <a:lnSpc>
                <a:spcPct val="150000"/>
              </a:lnSpc>
            </a:pPr>
            <a:endParaRPr lang="en-US" sz="2000" b="0">
              <a:sym typeface="Symbol" pitchFamily="18" charset="2"/>
            </a:endParaRPr>
          </a:p>
          <a:p>
            <a:pPr marL="87313" indent="-87313" algn="l">
              <a:lnSpc>
                <a:spcPct val="150000"/>
              </a:lnSpc>
            </a:pPr>
            <a:endParaRPr lang="en-GB" sz="2000" b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0" y="157163"/>
            <a:ext cx="91440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200">
                <a:solidFill>
                  <a:schemeClr val="accent2"/>
                </a:solidFill>
              </a:rPr>
              <a:t>Fattori che influenzano lo stato di desensitizzazione del nAChR muscolare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79388" y="0"/>
            <a:ext cx="8640762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87313" indent="-87313" algn="l">
              <a:lnSpc>
                <a:spcPct val="150000"/>
              </a:lnSpc>
            </a:pPr>
            <a:r>
              <a:rPr lang="en-US" sz="2000">
                <a:sym typeface="Symbol" pitchFamily="18" charset="2"/>
              </a:rPr>
              <a:t>Potenziale transmembranario: </a:t>
            </a:r>
          </a:p>
          <a:p>
            <a:pPr marL="87313" indent="-87313" algn="l">
              <a:lnSpc>
                <a:spcPct val="150000"/>
              </a:lnSpc>
            </a:pPr>
            <a:r>
              <a:rPr lang="en-US" sz="2000">
                <a:sym typeface="Symbol" pitchFamily="18" charset="2"/>
              </a:rPr>
              <a:t>  </a:t>
            </a:r>
            <a:r>
              <a:rPr lang="en-US" sz="2000" b="0">
                <a:sym typeface="Symbol" pitchFamily="18" charset="2"/>
              </a:rPr>
              <a:t>- l’iperpolarizzazione accelera la desensitizzazione</a:t>
            </a:r>
          </a:p>
          <a:p>
            <a:pPr marL="87313" indent="-87313" algn="l">
              <a:lnSpc>
                <a:spcPct val="150000"/>
              </a:lnSpc>
            </a:pPr>
            <a:r>
              <a:rPr lang="en-US" sz="2000" b="0">
                <a:sym typeface="Symbol" pitchFamily="18" charset="2"/>
              </a:rPr>
              <a:t>  - la depolarizzazione rallenta la desensitizzazione</a:t>
            </a:r>
          </a:p>
          <a:p>
            <a:pPr marL="87313" indent="-87313" algn="l">
              <a:lnSpc>
                <a:spcPct val="150000"/>
              </a:lnSpc>
            </a:pPr>
            <a:endParaRPr lang="en-US" sz="2000" b="0">
              <a:sym typeface="Symbol" pitchFamily="18" charset="2"/>
            </a:endParaRPr>
          </a:p>
          <a:p>
            <a:pPr marL="87313" indent="-87313" algn="l">
              <a:lnSpc>
                <a:spcPct val="150000"/>
              </a:lnSpc>
            </a:pPr>
            <a:r>
              <a:rPr lang="en-US" sz="2000">
                <a:sym typeface="Symbol" pitchFamily="18" charset="2"/>
              </a:rPr>
              <a:t>Modulazione allosterica:</a:t>
            </a:r>
          </a:p>
          <a:p>
            <a:pPr marL="87313" indent="-87313" algn="l">
              <a:lnSpc>
                <a:spcPct val="150000"/>
              </a:lnSpc>
            </a:pPr>
            <a:r>
              <a:rPr lang="en-US" sz="2000" b="0">
                <a:sym typeface="Symbol" pitchFamily="18" charset="2"/>
              </a:rPr>
              <a:t>  Gli </a:t>
            </a:r>
            <a:r>
              <a:rPr lang="en-US" sz="2000" b="0" u="sng">
                <a:sym typeface="Symbol" pitchFamily="18" charset="2"/>
              </a:rPr>
              <a:t>anestetici locali</a:t>
            </a:r>
            <a:r>
              <a:rPr lang="en-US" sz="2000" b="0">
                <a:sym typeface="Symbol" pitchFamily="18" charset="2"/>
              </a:rPr>
              <a:t> accelerano la velocità di desensitizzazione</a:t>
            </a:r>
          </a:p>
          <a:p>
            <a:pPr marL="87313" indent="-87313" algn="l">
              <a:lnSpc>
                <a:spcPct val="150000"/>
              </a:lnSpc>
            </a:pPr>
            <a:r>
              <a:rPr lang="en-US" sz="2000" b="0">
                <a:sym typeface="Symbol" pitchFamily="18" charset="2"/>
              </a:rPr>
              <a:t>  L’</a:t>
            </a:r>
            <a:r>
              <a:rPr lang="en-US" sz="2000" b="0" u="sng">
                <a:sym typeface="Symbol" pitchFamily="18" charset="2"/>
              </a:rPr>
              <a:t>ACh</a:t>
            </a:r>
            <a:r>
              <a:rPr lang="en-US" sz="2000" b="0">
                <a:sym typeface="Symbol" pitchFamily="18" charset="2"/>
              </a:rPr>
              <a:t> si lega a siti allosterici bloccando il rec nello stato inattivo (inibizione isosterica) → scompare con la depolarizzazione</a:t>
            </a:r>
          </a:p>
          <a:p>
            <a:pPr marL="87313" indent="-87313" algn="l">
              <a:lnSpc>
                <a:spcPct val="150000"/>
              </a:lnSpc>
            </a:pPr>
            <a:endParaRPr lang="en-GB" sz="2000" b="0"/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0" y="4292600"/>
            <a:ext cx="86995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b="0"/>
              <a:t>I </a:t>
            </a:r>
            <a:r>
              <a:rPr lang="en-GB"/>
              <a:t>curari</a:t>
            </a:r>
            <a:r>
              <a:rPr lang="en-GB" b="0"/>
              <a:t> depolarizzanti (es: succinilcolina) resistenti alle AChE provocano fascicolazioni seguite rapidamente da rilassamento (completo nel giro di 2 min)</a:t>
            </a:r>
          </a:p>
          <a:p>
            <a:pPr algn="l"/>
            <a:endParaRPr lang="en-GB" b="0"/>
          </a:p>
          <a:p>
            <a:pPr algn="l"/>
            <a:r>
              <a:rPr lang="en-GB" b="0"/>
              <a:t>Nell’intossicazione acuta da </a:t>
            </a:r>
            <a:r>
              <a:rPr lang="en-GB"/>
              <a:t>anticolinesterasici</a:t>
            </a:r>
            <a:r>
              <a:rPr lang="en-GB" b="0"/>
              <a:t>, l’eccesso di ACh provoca paralisi muscolare dovuta a depressione della trasmissione sinaptica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1104</Words>
  <Application>Microsoft Office PowerPoint</Application>
  <PresentationFormat>Presentazione su schermo (4:3)</PresentationFormat>
  <Paragraphs>125</Paragraphs>
  <Slides>16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0" baseType="lpstr">
      <vt:lpstr>Arial</vt:lpstr>
      <vt:lpstr>Calibri</vt:lpstr>
      <vt:lpstr>Symbol</vt:lpstr>
      <vt:lpstr>Struttura predefinita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Company>Cicos85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FSC</dc:creator>
  <cp:lastModifiedBy>Diana Amantea</cp:lastModifiedBy>
  <cp:revision>28</cp:revision>
  <dcterms:created xsi:type="dcterms:W3CDTF">2004-01-10T14:14:12Z</dcterms:created>
  <dcterms:modified xsi:type="dcterms:W3CDTF">2013-10-24T10:50:39Z</dcterms:modified>
</cp:coreProperties>
</file>