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18E85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1196" autoAdjust="0"/>
  </p:normalViewPr>
  <p:slideViewPr>
    <p:cSldViewPr>
      <p:cViewPr>
        <p:scale>
          <a:sx n="66" d="100"/>
          <a:sy n="66" d="100"/>
        </p:scale>
        <p:origin x="-1320" y="-144"/>
      </p:cViewPr>
      <p:guideLst>
        <p:guide orient="horz" pos="2160"/>
        <p:guide pos="2880"/>
      </p:guideLst>
    </p:cSldViewPr>
  </p:slideViewPr>
  <p:outlineViewPr>
    <p:cViewPr>
      <p:scale>
        <a:sx n="30" d="100"/>
        <a:sy n="3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26E116E-B392-4601-98AE-306E46BD1087}" type="datetimeFigureOut">
              <a:rPr lang="it-IT"/>
              <a:pPr>
                <a:defRPr/>
              </a:pPr>
              <a:t>30/10/2013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1961AB-CEAE-4CA0-A9EE-8FC9117DDA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7A13C6-95F4-40F8-A999-CBDB1E198FEF}" type="slidenum">
              <a:rPr lang="it-IT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83C2B-F370-4D2F-96FF-D7B9DDEED0D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CA29F-91F2-470F-8EAA-83FD60577A9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9ECDD-EB0C-4CC3-AEA7-8F367261471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2B64B-A347-4E68-9C51-04C05F95DC9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31DAC-575F-4A1C-822A-D6B71FCAEE0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7F571-342E-4C37-BE32-FE943F75A9A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7DD0B-BB2E-402D-AD48-FCE74399D28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49ACC-331A-46DB-8A03-C80818CAA55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E07B6-26C6-46FB-847B-2724146D240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1F2B-830F-40D6-B416-DE15FF50AC2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BE62E-0B1B-4E00-ABC8-FA6BCF1B7F6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62CF8E-4BAC-4499-AC05-5AE56A2E2A1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886075" y="346075"/>
            <a:ext cx="3379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/>
              <a:t>RECETTORI CANALE</a:t>
            </a:r>
            <a:endParaRPr lang="en-GB" b="1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755650" y="1201738"/>
            <a:ext cx="780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/>
              <a:t>Sono </a:t>
            </a:r>
            <a:r>
              <a:rPr lang="it-IT" u="sng"/>
              <a:t>canali ionici</a:t>
            </a:r>
            <a:r>
              <a:rPr lang="it-IT"/>
              <a:t> la cui apertura è modulata dall’interazione con specifici trasmettitori endogeni</a:t>
            </a:r>
            <a:endParaRPr lang="en-GB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755650" y="2455863"/>
            <a:ext cx="7788275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/>
              <a:t>L+R </a:t>
            </a:r>
            <a:r>
              <a:rPr lang="it-IT">
                <a:sym typeface="Symbol" pitchFamily="18" charset="2"/>
              </a:rPr>
              <a:t> modifica conformazione R  apertura canale  passaggio ioni secondo gradiente elettrochimico  variazione potenziale di membrana  Risposta cellulare</a:t>
            </a:r>
            <a:endParaRPr lang="en-GB">
              <a:sym typeface="Symbol" pitchFamily="18" charset="2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815975" y="4543425"/>
            <a:ext cx="76676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/>
              <a:t>I recettori-canale sono espressi in quasi tutti i tipi cellulari; tuttavia predominano in quantità e varietà nelle cellule nervose a livello sia </a:t>
            </a:r>
            <a:r>
              <a:rPr lang="it-IT" b="1" i="1"/>
              <a:t>postsinaptico</a:t>
            </a:r>
            <a:r>
              <a:rPr lang="it-IT"/>
              <a:t> (regolano la risp cellulare all’impulso nervoso) che </a:t>
            </a:r>
            <a:r>
              <a:rPr lang="it-IT" b="1" i="1"/>
              <a:t>presinaptico</a:t>
            </a:r>
            <a:r>
              <a:rPr lang="it-IT"/>
              <a:t> (modulano la secrezione del neurotrasmettitore)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4799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b="1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31800" y="422275"/>
            <a:ext cx="8243888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200" b="1"/>
              <a:t>GABA</a:t>
            </a:r>
            <a:r>
              <a:rPr lang="it-IT" sz="2200" b="1" baseline="-25000"/>
              <a:t>A</a:t>
            </a:r>
            <a:r>
              <a:rPr lang="it-IT" sz="2200" b="1"/>
              <a:t>: </a:t>
            </a:r>
            <a:r>
              <a:rPr lang="it-IT" sz="2200"/>
              <a:t>il sito di legame per il GABA si trova all’interfaccia fra le subunità </a:t>
            </a:r>
            <a:r>
              <a:rPr lang="it-IT" sz="2200">
                <a:sym typeface="Symbol" pitchFamily="18" charset="2"/>
              </a:rPr>
              <a:t> e  e il legame avviene a livello di siti omologhi a quelli per l’ACh presenti sul nAChR (anse A, B, C, D)</a:t>
            </a:r>
          </a:p>
          <a:p>
            <a:endParaRPr lang="it-IT" sz="2200">
              <a:sym typeface="Symbol" pitchFamily="18" charset="2"/>
            </a:endParaRPr>
          </a:p>
          <a:p>
            <a:r>
              <a:rPr lang="it-IT" sz="2200" b="1">
                <a:sym typeface="Symbol" pitchFamily="18" charset="2"/>
              </a:rPr>
              <a:t>NUCLEOTIDI CICLICI: </a:t>
            </a:r>
            <a:r>
              <a:rPr lang="it-IT" sz="2200">
                <a:sym typeface="Symbol" pitchFamily="18" charset="2"/>
              </a:rPr>
              <a:t>sito di legame nella regione C-terminale intracellulare (120 aa) omologa alle regioni di legame per i nucleotidi presenti in pretein-chinasi e fattori di trascrizione</a:t>
            </a:r>
          </a:p>
          <a:p>
            <a:endParaRPr lang="it-IT" sz="2200">
              <a:sym typeface="Symbol" pitchFamily="18" charset="2"/>
            </a:endParaRPr>
          </a:p>
          <a:p>
            <a:r>
              <a:rPr lang="it-IT" sz="2200" b="1">
                <a:sym typeface="Symbol" pitchFamily="18" charset="2"/>
              </a:rPr>
              <a:t>REC. GLUTAMMATERGICI:</a:t>
            </a:r>
            <a:r>
              <a:rPr lang="it-IT" b="1">
                <a:sym typeface="Symbol" pitchFamily="18" charset="2"/>
              </a:rPr>
              <a:t> </a:t>
            </a:r>
            <a:endParaRPr lang="en-GB" b="1">
              <a:sym typeface="Symbol" pitchFamily="18" charset="2"/>
            </a:endParaRP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3946525" y="38242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1000"/>
          </a:p>
        </p:txBody>
      </p:sp>
      <p:grpSp>
        <p:nvGrpSpPr>
          <p:cNvPr id="11269" name="Group 37"/>
          <p:cNvGrpSpPr>
            <a:grpSpLocks/>
          </p:cNvGrpSpPr>
          <p:nvPr/>
        </p:nvGrpSpPr>
        <p:grpSpPr bwMode="auto">
          <a:xfrm>
            <a:off x="1127125" y="3789363"/>
            <a:ext cx="6108700" cy="2590800"/>
            <a:chOff x="472" y="2419"/>
            <a:chExt cx="3848" cy="1632"/>
          </a:xfrm>
        </p:grpSpPr>
        <p:grpSp>
          <p:nvGrpSpPr>
            <p:cNvPr id="11270" name="Group 34"/>
            <p:cNvGrpSpPr>
              <a:grpSpLocks/>
            </p:cNvGrpSpPr>
            <p:nvPr/>
          </p:nvGrpSpPr>
          <p:grpSpPr bwMode="auto">
            <a:xfrm>
              <a:off x="1056" y="2419"/>
              <a:ext cx="3264" cy="1632"/>
              <a:chOff x="1056" y="2419"/>
              <a:chExt cx="3264" cy="1632"/>
            </a:xfrm>
          </p:grpSpPr>
          <p:grpSp>
            <p:nvGrpSpPr>
              <p:cNvPr id="11273" name="Group 26"/>
              <p:cNvGrpSpPr>
                <a:grpSpLocks/>
              </p:cNvGrpSpPr>
              <p:nvPr/>
            </p:nvGrpSpPr>
            <p:grpSpPr bwMode="auto">
              <a:xfrm>
                <a:off x="1056" y="3331"/>
                <a:ext cx="3264" cy="720"/>
                <a:chOff x="1056" y="3331"/>
                <a:chExt cx="3648" cy="885"/>
              </a:xfrm>
            </p:grpSpPr>
            <p:sp>
              <p:nvSpPr>
                <p:cNvPr id="11281" name="Line 8"/>
                <p:cNvSpPr>
                  <a:spLocks noChangeShapeType="1"/>
                </p:cNvSpPr>
                <p:nvPr/>
              </p:nvSpPr>
              <p:spPr bwMode="auto">
                <a:xfrm>
                  <a:off x="1056" y="3331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282" name="Line 9"/>
                <p:cNvSpPr>
                  <a:spLocks noChangeShapeType="1"/>
                </p:cNvSpPr>
                <p:nvPr/>
              </p:nvSpPr>
              <p:spPr bwMode="auto">
                <a:xfrm>
                  <a:off x="1056" y="3811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283" name="Rectangle 10"/>
                <p:cNvSpPr>
                  <a:spLocks noChangeArrowheads="1"/>
                </p:cNvSpPr>
                <p:nvPr/>
              </p:nvSpPr>
              <p:spPr bwMode="auto">
                <a:xfrm>
                  <a:off x="1968" y="3331"/>
                  <a:ext cx="192" cy="480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it-IT" sz="1400" b="1"/>
                    <a:t>M1</a:t>
                  </a:r>
                  <a:endParaRPr lang="en-GB" sz="1400" b="1"/>
                </a:p>
              </p:txBody>
            </p:sp>
            <p:sp>
              <p:nvSpPr>
                <p:cNvPr id="11284" name="Rectangle 11"/>
                <p:cNvSpPr>
                  <a:spLocks noChangeArrowheads="1"/>
                </p:cNvSpPr>
                <p:nvPr/>
              </p:nvSpPr>
              <p:spPr bwMode="auto">
                <a:xfrm>
                  <a:off x="2832" y="3331"/>
                  <a:ext cx="192" cy="480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1285" name="Rectangle 12"/>
                <p:cNvSpPr>
                  <a:spLocks noChangeArrowheads="1"/>
                </p:cNvSpPr>
                <p:nvPr/>
              </p:nvSpPr>
              <p:spPr bwMode="auto">
                <a:xfrm>
                  <a:off x="3408" y="3331"/>
                  <a:ext cx="192" cy="480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1286" name="Rectangle 13"/>
                <p:cNvSpPr>
                  <a:spLocks noChangeArrowheads="1"/>
                </p:cNvSpPr>
                <p:nvPr/>
              </p:nvSpPr>
              <p:spPr bwMode="auto">
                <a:xfrm>
                  <a:off x="2784" y="3474"/>
                  <a:ext cx="311" cy="2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1400" b="1"/>
                    <a:t>M3</a:t>
                  </a:r>
                  <a:endParaRPr lang="en-GB" sz="1400" b="1"/>
                </a:p>
              </p:txBody>
            </p:sp>
            <p:sp>
              <p:nvSpPr>
                <p:cNvPr id="11287" name="Rectangle 14"/>
                <p:cNvSpPr>
                  <a:spLocks noChangeArrowheads="1"/>
                </p:cNvSpPr>
                <p:nvPr/>
              </p:nvSpPr>
              <p:spPr bwMode="auto">
                <a:xfrm>
                  <a:off x="2304" y="3474"/>
                  <a:ext cx="311" cy="2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1400" b="1">
                      <a:solidFill>
                        <a:srgbClr val="FF0000"/>
                      </a:solidFill>
                    </a:rPr>
                    <a:t>M2</a:t>
                  </a:r>
                  <a:endParaRPr lang="en-GB" sz="1400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288" name="Rectangle 15"/>
                <p:cNvSpPr>
                  <a:spLocks noChangeArrowheads="1"/>
                </p:cNvSpPr>
                <p:nvPr/>
              </p:nvSpPr>
              <p:spPr bwMode="auto">
                <a:xfrm>
                  <a:off x="3359" y="3474"/>
                  <a:ext cx="311" cy="2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1400" b="1"/>
                    <a:t>M4</a:t>
                  </a:r>
                  <a:endParaRPr lang="en-GB" sz="1400" b="1"/>
                </a:p>
              </p:txBody>
            </p:sp>
            <p:sp>
              <p:nvSpPr>
                <p:cNvPr id="1128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900" y="4004"/>
                  <a:ext cx="202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1200"/>
                    <a:t>C</a:t>
                  </a:r>
                  <a:endParaRPr lang="en-GB" sz="1200"/>
                </a:p>
              </p:txBody>
            </p:sp>
            <p:sp>
              <p:nvSpPr>
                <p:cNvPr id="11290" name="Freeform 18"/>
                <p:cNvSpPr>
                  <a:spLocks/>
                </p:cNvSpPr>
                <p:nvPr/>
              </p:nvSpPr>
              <p:spPr bwMode="auto">
                <a:xfrm>
                  <a:off x="2064" y="3643"/>
                  <a:ext cx="1088" cy="464"/>
                </a:xfrm>
                <a:custGeom>
                  <a:avLst/>
                  <a:gdLst>
                    <a:gd name="T0" fmla="*/ 0 w 1088"/>
                    <a:gd name="T1" fmla="*/ 168 h 464"/>
                    <a:gd name="T2" fmla="*/ 48 w 1088"/>
                    <a:gd name="T3" fmla="*/ 408 h 464"/>
                    <a:gd name="T4" fmla="*/ 240 w 1088"/>
                    <a:gd name="T5" fmla="*/ 408 h 464"/>
                    <a:gd name="T6" fmla="*/ 288 w 1088"/>
                    <a:gd name="T7" fmla="*/ 120 h 464"/>
                    <a:gd name="T8" fmla="*/ 336 w 1088"/>
                    <a:gd name="T9" fmla="*/ 24 h 464"/>
                    <a:gd name="T10" fmla="*/ 432 w 1088"/>
                    <a:gd name="T11" fmla="*/ 24 h 464"/>
                    <a:gd name="T12" fmla="*/ 480 w 1088"/>
                    <a:gd name="T13" fmla="*/ 168 h 464"/>
                    <a:gd name="T14" fmla="*/ 528 w 1088"/>
                    <a:gd name="T15" fmla="*/ 360 h 464"/>
                    <a:gd name="T16" fmla="*/ 816 w 1088"/>
                    <a:gd name="T17" fmla="*/ 456 h 464"/>
                    <a:gd name="T18" fmla="*/ 1056 w 1088"/>
                    <a:gd name="T19" fmla="*/ 408 h 464"/>
                    <a:gd name="T20" fmla="*/ 1008 w 1088"/>
                    <a:gd name="T21" fmla="*/ 264 h 464"/>
                    <a:gd name="T22" fmla="*/ 864 w 1088"/>
                    <a:gd name="T23" fmla="*/ 168 h 46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088"/>
                    <a:gd name="T37" fmla="*/ 0 h 464"/>
                    <a:gd name="T38" fmla="*/ 1088 w 1088"/>
                    <a:gd name="T39" fmla="*/ 464 h 46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088" h="464">
                      <a:moveTo>
                        <a:pt x="0" y="168"/>
                      </a:moveTo>
                      <a:cubicBezTo>
                        <a:pt x="4" y="268"/>
                        <a:pt x="8" y="368"/>
                        <a:pt x="48" y="408"/>
                      </a:cubicBezTo>
                      <a:cubicBezTo>
                        <a:pt x="88" y="448"/>
                        <a:pt x="200" y="456"/>
                        <a:pt x="240" y="408"/>
                      </a:cubicBezTo>
                      <a:cubicBezTo>
                        <a:pt x="280" y="360"/>
                        <a:pt x="272" y="184"/>
                        <a:pt x="288" y="120"/>
                      </a:cubicBezTo>
                      <a:cubicBezTo>
                        <a:pt x="304" y="56"/>
                        <a:pt x="312" y="40"/>
                        <a:pt x="336" y="24"/>
                      </a:cubicBezTo>
                      <a:cubicBezTo>
                        <a:pt x="360" y="8"/>
                        <a:pt x="408" y="0"/>
                        <a:pt x="432" y="24"/>
                      </a:cubicBezTo>
                      <a:cubicBezTo>
                        <a:pt x="456" y="48"/>
                        <a:pt x="464" y="112"/>
                        <a:pt x="480" y="168"/>
                      </a:cubicBezTo>
                      <a:cubicBezTo>
                        <a:pt x="496" y="224"/>
                        <a:pt x="472" y="312"/>
                        <a:pt x="528" y="360"/>
                      </a:cubicBezTo>
                      <a:cubicBezTo>
                        <a:pt x="584" y="408"/>
                        <a:pt x="728" y="448"/>
                        <a:pt x="816" y="456"/>
                      </a:cubicBezTo>
                      <a:cubicBezTo>
                        <a:pt x="904" y="464"/>
                        <a:pt x="1024" y="440"/>
                        <a:pt x="1056" y="408"/>
                      </a:cubicBezTo>
                      <a:cubicBezTo>
                        <a:pt x="1088" y="376"/>
                        <a:pt x="1040" y="304"/>
                        <a:pt x="1008" y="264"/>
                      </a:cubicBezTo>
                      <a:cubicBezTo>
                        <a:pt x="976" y="224"/>
                        <a:pt x="920" y="196"/>
                        <a:pt x="864" y="16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291" name="Freeform 20"/>
                <p:cNvSpPr>
                  <a:spLocks/>
                </p:cNvSpPr>
                <p:nvPr/>
              </p:nvSpPr>
              <p:spPr bwMode="auto">
                <a:xfrm>
                  <a:off x="3472" y="3811"/>
                  <a:ext cx="464" cy="360"/>
                </a:xfrm>
                <a:custGeom>
                  <a:avLst/>
                  <a:gdLst>
                    <a:gd name="T0" fmla="*/ 32 w 464"/>
                    <a:gd name="T1" fmla="*/ 0 h 360"/>
                    <a:gd name="T2" fmla="*/ 32 w 464"/>
                    <a:gd name="T3" fmla="*/ 144 h 360"/>
                    <a:gd name="T4" fmla="*/ 224 w 464"/>
                    <a:gd name="T5" fmla="*/ 336 h 360"/>
                    <a:gd name="T6" fmla="*/ 464 w 464"/>
                    <a:gd name="T7" fmla="*/ 288 h 3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64"/>
                    <a:gd name="T13" fmla="*/ 0 h 360"/>
                    <a:gd name="T14" fmla="*/ 464 w 464"/>
                    <a:gd name="T15" fmla="*/ 360 h 3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64" h="360">
                      <a:moveTo>
                        <a:pt x="32" y="0"/>
                      </a:moveTo>
                      <a:cubicBezTo>
                        <a:pt x="16" y="44"/>
                        <a:pt x="0" y="88"/>
                        <a:pt x="32" y="144"/>
                      </a:cubicBezTo>
                      <a:cubicBezTo>
                        <a:pt x="64" y="200"/>
                        <a:pt x="152" y="312"/>
                        <a:pt x="224" y="336"/>
                      </a:cubicBezTo>
                      <a:cubicBezTo>
                        <a:pt x="296" y="360"/>
                        <a:pt x="380" y="324"/>
                        <a:pt x="464" y="28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11274" name="Group 33"/>
              <p:cNvGrpSpPr>
                <a:grpSpLocks/>
              </p:cNvGrpSpPr>
              <p:nvPr/>
            </p:nvGrpSpPr>
            <p:grpSpPr bwMode="auto">
              <a:xfrm>
                <a:off x="1207" y="2419"/>
                <a:ext cx="2097" cy="893"/>
                <a:chOff x="1207" y="2419"/>
                <a:chExt cx="2097" cy="893"/>
              </a:xfrm>
            </p:grpSpPr>
            <p:sp>
              <p:nvSpPr>
                <p:cNvPr id="1127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07" y="2419"/>
                  <a:ext cx="18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1200"/>
                    <a:t>N</a:t>
                  </a:r>
                  <a:endParaRPr lang="en-GB" sz="1200"/>
                </a:p>
              </p:txBody>
            </p:sp>
            <p:sp>
              <p:nvSpPr>
                <p:cNvPr id="11276" name="Freeform 27"/>
                <p:cNvSpPr>
                  <a:spLocks/>
                </p:cNvSpPr>
                <p:nvPr/>
              </p:nvSpPr>
              <p:spPr bwMode="auto">
                <a:xfrm>
                  <a:off x="1344" y="2472"/>
                  <a:ext cx="1088" cy="840"/>
                </a:xfrm>
                <a:custGeom>
                  <a:avLst/>
                  <a:gdLst>
                    <a:gd name="T0" fmla="*/ 624 w 1088"/>
                    <a:gd name="T1" fmla="*/ 840 h 840"/>
                    <a:gd name="T2" fmla="*/ 624 w 1088"/>
                    <a:gd name="T3" fmla="*/ 744 h 840"/>
                    <a:gd name="T4" fmla="*/ 720 w 1088"/>
                    <a:gd name="T5" fmla="*/ 696 h 840"/>
                    <a:gd name="T6" fmla="*/ 912 w 1088"/>
                    <a:gd name="T7" fmla="*/ 600 h 840"/>
                    <a:gd name="T8" fmla="*/ 864 w 1088"/>
                    <a:gd name="T9" fmla="*/ 456 h 840"/>
                    <a:gd name="T10" fmla="*/ 768 w 1088"/>
                    <a:gd name="T11" fmla="*/ 456 h 840"/>
                    <a:gd name="T12" fmla="*/ 768 w 1088"/>
                    <a:gd name="T13" fmla="*/ 312 h 840"/>
                    <a:gd name="T14" fmla="*/ 912 w 1088"/>
                    <a:gd name="T15" fmla="*/ 216 h 840"/>
                    <a:gd name="T16" fmla="*/ 1056 w 1088"/>
                    <a:gd name="T17" fmla="*/ 216 h 840"/>
                    <a:gd name="T18" fmla="*/ 1008 w 1088"/>
                    <a:gd name="T19" fmla="*/ 24 h 840"/>
                    <a:gd name="T20" fmla="*/ 576 w 1088"/>
                    <a:gd name="T21" fmla="*/ 72 h 840"/>
                    <a:gd name="T22" fmla="*/ 384 w 1088"/>
                    <a:gd name="T23" fmla="*/ 120 h 840"/>
                    <a:gd name="T24" fmla="*/ 0 w 1088"/>
                    <a:gd name="T25" fmla="*/ 24 h 84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088"/>
                    <a:gd name="T40" fmla="*/ 0 h 840"/>
                    <a:gd name="T41" fmla="*/ 1088 w 1088"/>
                    <a:gd name="T42" fmla="*/ 840 h 84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088" h="840">
                      <a:moveTo>
                        <a:pt x="624" y="840"/>
                      </a:moveTo>
                      <a:cubicBezTo>
                        <a:pt x="616" y="804"/>
                        <a:pt x="608" y="768"/>
                        <a:pt x="624" y="744"/>
                      </a:cubicBezTo>
                      <a:cubicBezTo>
                        <a:pt x="640" y="720"/>
                        <a:pt x="672" y="720"/>
                        <a:pt x="720" y="696"/>
                      </a:cubicBezTo>
                      <a:cubicBezTo>
                        <a:pt x="768" y="672"/>
                        <a:pt x="888" y="640"/>
                        <a:pt x="912" y="600"/>
                      </a:cubicBezTo>
                      <a:cubicBezTo>
                        <a:pt x="936" y="560"/>
                        <a:pt x="888" y="480"/>
                        <a:pt x="864" y="456"/>
                      </a:cubicBezTo>
                      <a:cubicBezTo>
                        <a:pt x="840" y="432"/>
                        <a:pt x="784" y="480"/>
                        <a:pt x="768" y="456"/>
                      </a:cubicBezTo>
                      <a:cubicBezTo>
                        <a:pt x="752" y="432"/>
                        <a:pt x="744" y="352"/>
                        <a:pt x="768" y="312"/>
                      </a:cubicBezTo>
                      <a:cubicBezTo>
                        <a:pt x="792" y="272"/>
                        <a:pt x="864" y="232"/>
                        <a:pt x="912" y="216"/>
                      </a:cubicBezTo>
                      <a:cubicBezTo>
                        <a:pt x="960" y="200"/>
                        <a:pt x="1040" y="248"/>
                        <a:pt x="1056" y="216"/>
                      </a:cubicBezTo>
                      <a:cubicBezTo>
                        <a:pt x="1072" y="184"/>
                        <a:pt x="1088" y="48"/>
                        <a:pt x="1008" y="24"/>
                      </a:cubicBezTo>
                      <a:cubicBezTo>
                        <a:pt x="928" y="0"/>
                        <a:pt x="680" y="56"/>
                        <a:pt x="576" y="72"/>
                      </a:cubicBezTo>
                      <a:cubicBezTo>
                        <a:pt x="472" y="88"/>
                        <a:pt x="480" y="128"/>
                        <a:pt x="384" y="120"/>
                      </a:cubicBezTo>
                      <a:cubicBezTo>
                        <a:pt x="288" y="112"/>
                        <a:pt x="144" y="68"/>
                        <a:pt x="0" y="24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277" name="Freeform 28"/>
                <p:cNvSpPr>
                  <a:spLocks/>
                </p:cNvSpPr>
                <p:nvPr/>
              </p:nvSpPr>
              <p:spPr bwMode="auto">
                <a:xfrm>
                  <a:off x="2496" y="2456"/>
                  <a:ext cx="808" cy="856"/>
                </a:xfrm>
                <a:custGeom>
                  <a:avLst/>
                  <a:gdLst>
                    <a:gd name="T0" fmla="*/ 240 w 808"/>
                    <a:gd name="T1" fmla="*/ 856 h 856"/>
                    <a:gd name="T2" fmla="*/ 240 w 808"/>
                    <a:gd name="T3" fmla="*/ 808 h 856"/>
                    <a:gd name="T4" fmla="*/ 96 w 808"/>
                    <a:gd name="T5" fmla="*/ 712 h 856"/>
                    <a:gd name="T6" fmla="*/ 0 w 808"/>
                    <a:gd name="T7" fmla="*/ 568 h 856"/>
                    <a:gd name="T8" fmla="*/ 96 w 808"/>
                    <a:gd name="T9" fmla="*/ 520 h 856"/>
                    <a:gd name="T10" fmla="*/ 144 w 808"/>
                    <a:gd name="T11" fmla="*/ 472 h 856"/>
                    <a:gd name="T12" fmla="*/ 192 w 808"/>
                    <a:gd name="T13" fmla="*/ 328 h 856"/>
                    <a:gd name="T14" fmla="*/ 96 w 808"/>
                    <a:gd name="T15" fmla="*/ 280 h 856"/>
                    <a:gd name="T16" fmla="*/ 48 w 808"/>
                    <a:gd name="T17" fmla="*/ 136 h 856"/>
                    <a:gd name="T18" fmla="*/ 192 w 808"/>
                    <a:gd name="T19" fmla="*/ 40 h 856"/>
                    <a:gd name="T20" fmla="*/ 528 w 808"/>
                    <a:gd name="T21" fmla="*/ 40 h 856"/>
                    <a:gd name="T22" fmla="*/ 768 w 808"/>
                    <a:gd name="T23" fmla="*/ 280 h 856"/>
                    <a:gd name="T24" fmla="*/ 768 w 808"/>
                    <a:gd name="T25" fmla="*/ 856 h 85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08"/>
                    <a:gd name="T40" fmla="*/ 0 h 856"/>
                    <a:gd name="T41" fmla="*/ 808 w 808"/>
                    <a:gd name="T42" fmla="*/ 856 h 85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08" h="856">
                      <a:moveTo>
                        <a:pt x="240" y="856"/>
                      </a:moveTo>
                      <a:cubicBezTo>
                        <a:pt x="252" y="844"/>
                        <a:pt x="264" y="832"/>
                        <a:pt x="240" y="808"/>
                      </a:cubicBezTo>
                      <a:cubicBezTo>
                        <a:pt x="216" y="784"/>
                        <a:pt x="136" y="752"/>
                        <a:pt x="96" y="712"/>
                      </a:cubicBezTo>
                      <a:cubicBezTo>
                        <a:pt x="56" y="672"/>
                        <a:pt x="0" y="600"/>
                        <a:pt x="0" y="568"/>
                      </a:cubicBezTo>
                      <a:cubicBezTo>
                        <a:pt x="0" y="536"/>
                        <a:pt x="72" y="536"/>
                        <a:pt x="96" y="520"/>
                      </a:cubicBezTo>
                      <a:cubicBezTo>
                        <a:pt x="120" y="504"/>
                        <a:pt x="128" y="504"/>
                        <a:pt x="144" y="472"/>
                      </a:cubicBezTo>
                      <a:cubicBezTo>
                        <a:pt x="160" y="440"/>
                        <a:pt x="200" y="360"/>
                        <a:pt x="192" y="328"/>
                      </a:cubicBezTo>
                      <a:cubicBezTo>
                        <a:pt x="184" y="296"/>
                        <a:pt x="120" y="312"/>
                        <a:pt x="96" y="280"/>
                      </a:cubicBezTo>
                      <a:cubicBezTo>
                        <a:pt x="72" y="248"/>
                        <a:pt x="32" y="176"/>
                        <a:pt x="48" y="136"/>
                      </a:cubicBezTo>
                      <a:cubicBezTo>
                        <a:pt x="64" y="96"/>
                        <a:pt x="112" y="56"/>
                        <a:pt x="192" y="40"/>
                      </a:cubicBezTo>
                      <a:cubicBezTo>
                        <a:pt x="272" y="24"/>
                        <a:pt x="432" y="0"/>
                        <a:pt x="528" y="40"/>
                      </a:cubicBezTo>
                      <a:cubicBezTo>
                        <a:pt x="624" y="80"/>
                        <a:pt x="728" y="144"/>
                        <a:pt x="768" y="280"/>
                      </a:cubicBezTo>
                      <a:cubicBezTo>
                        <a:pt x="808" y="416"/>
                        <a:pt x="788" y="636"/>
                        <a:pt x="768" y="85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1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910" y="2750"/>
                  <a:ext cx="22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it-IT" sz="1300" b="1">
                      <a:solidFill>
                        <a:srgbClr val="18E853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S1</a:t>
                  </a:r>
                  <a:endParaRPr lang="en-GB" sz="1300" b="1">
                    <a:solidFill>
                      <a:srgbClr val="18E85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31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688" y="2746"/>
                  <a:ext cx="22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it-IT" sz="1300" b="1">
                      <a:solidFill>
                        <a:srgbClr val="18E853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S2</a:t>
                  </a:r>
                  <a:endParaRPr lang="en-GB" sz="1300" b="1">
                    <a:solidFill>
                      <a:srgbClr val="18E85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280" name="Oval 31"/>
                <p:cNvSpPr>
                  <a:spLocks noChangeArrowheads="1"/>
                </p:cNvSpPr>
                <p:nvPr/>
              </p:nvSpPr>
              <p:spPr bwMode="auto">
                <a:xfrm>
                  <a:off x="2304" y="2736"/>
                  <a:ext cx="240" cy="192"/>
                </a:xfrm>
                <a:prstGeom prst="ellipse">
                  <a:avLst/>
                </a:prstGeom>
                <a:solidFill>
                  <a:srgbClr val="00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it-IT" sz="1200" b="1"/>
                    <a:t>Glu</a:t>
                  </a:r>
                  <a:endParaRPr lang="en-GB" sz="1200" b="1"/>
                </a:p>
              </p:txBody>
            </p:sp>
          </p:grpSp>
        </p:grpSp>
        <p:sp>
          <p:nvSpPr>
            <p:cNvPr id="11271" name="Line 35"/>
            <p:cNvSpPr>
              <a:spLocks noChangeShapeType="1"/>
            </p:cNvSpPr>
            <p:nvPr/>
          </p:nvSpPr>
          <p:spPr bwMode="auto">
            <a:xfrm flipV="1">
              <a:off x="1296" y="2640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272" name="Text Box 36"/>
            <p:cNvSpPr txBox="1">
              <a:spLocks noChangeArrowheads="1"/>
            </p:cNvSpPr>
            <p:nvPr/>
          </p:nvSpPr>
          <p:spPr bwMode="auto">
            <a:xfrm>
              <a:off x="472" y="2736"/>
              <a:ext cx="8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200"/>
                <a:t>Regione X (400 aa)</a:t>
              </a:r>
              <a:endParaRPr lang="en-GB" sz="12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15"/>
          <p:cNvSpPr txBox="1">
            <a:spLocks noChangeArrowheads="1"/>
          </p:cNvSpPr>
          <p:nvPr/>
        </p:nvSpPr>
        <p:spPr bwMode="auto">
          <a:xfrm>
            <a:off x="1149350" y="455613"/>
            <a:ext cx="7094538" cy="534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it-IT" b="1"/>
              <a:t>Recettori permeabili ai cationi: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it-IT" u="sng"/>
              <a:t>AChR</a:t>
            </a:r>
            <a:r>
              <a:rPr lang="it-IT"/>
              <a:t> x l’acetilcolina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it-IT" u="sng"/>
              <a:t>AMPAR, KAR, NMDAR</a:t>
            </a:r>
            <a:r>
              <a:rPr lang="it-IT"/>
              <a:t> x gli amminoacidi eccitatori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it-IT" u="sng"/>
              <a:t>5-HT</a:t>
            </a:r>
            <a:r>
              <a:rPr lang="it-IT" u="sng" baseline="-25000"/>
              <a:t>3</a:t>
            </a:r>
            <a:r>
              <a:rPr lang="it-IT"/>
              <a:t> x la serotonina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it-IT" u="sng"/>
              <a:t>P2X</a:t>
            </a:r>
            <a:r>
              <a:rPr lang="it-IT"/>
              <a:t> x ATP e purine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it-IT" u="sng"/>
              <a:t>CNG</a:t>
            </a:r>
            <a:r>
              <a:rPr lang="it-IT"/>
              <a:t> aperto da cAMP e cGMP</a:t>
            </a:r>
          </a:p>
          <a:p>
            <a:pPr>
              <a:lnSpc>
                <a:spcPct val="130000"/>
              </a:lnSpc>
            </a:pPr>
            <a:endParaRPr lang="it-IT"/>
          </a:p>
          <a:p>
            <a:pPr>
              <a:lnSpc>
                <a:spcPct val="200000"/>
              </a:lnSpc>
            </a:pPr>
            <a:r>
              <a:rPr lang="it-IT" b="1"/>
              <a:t>Recettori permeabili agli anioni: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it-IT" u="sng"/>
              <a:t>GABA</a:t>
            </a:r>
            <a:r>
              <a:rPr lang="it-IT" u="sng" baseline="-25000"/>
              <a:t>A</a:t>
            </a:r>
            <a:r>
              <a:rPr lang="it-IT" u="sng"/>
              <a:t>-R</a:t>
            </a:r>
            <a:r>
              <a:rPr lang="it-IT"/>
              <a:t> x il GABA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it-IT" u="sng"/>
              <a:t>Gly-R</a:t>
            </a:r>
            <a:r>
              <a:rPr lang="it-IT"/>
              <a:t> x la glicina</a:t>
            </a:r>
            <a:endParaRPr lang="en-GB"/>
          </a:p>
        </p:txBody>
      </p:sp>
      <p:sp>
        <p:nvSpPr>
          <p:cNvPr id="3" name="CasellaDiTesto 2"/>
          <p:cNvSpPr txBox="1"/>
          <p:nvPr/>
        </p:nvSpPr>
        <p:spPr>
          <a:xfrm>
            <a:off x="5940425" y="692150"/>
            <a:ext cx="2832100" cy="4156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Þ"/>
              <a:defRPr/>
            </a:pPr>
            <a:r>
              <a:rPr lang="it-IT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depolarizzazione</a:t>
            </a:r>
          </a:p>
          <a:p>
            <a:pPr>
              <a:buFont typeface="Symbol" pitchFamily="18" charset="2"/>
              <a:buChar char="Þ"/>
              <a:defRPr/>
            </a:pPr>
            <a:endParaRPr lang="it-IT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Symbol" pitchFamily="18" charset="2"/>
              <a:buChar char="Þ"/>
              <a:defRPr/>
            </a:pPr>
            <a:endParaRPr lang="it-IT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Symbol" pitchFamily="18" charset="2"/>
              <a:buChar char="Þ"/>
              <a:defRPr/>
            </a:pPr>
            <a:endParaRPr lang="it-IT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Symbol" pitchFamily="18" charset="2"/>
              <a:buChar char="Þ"/>
              <a:defRPr/>
            </a:pPr>
            <a:endParaRPr lang="it-IT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Symbol" pitchFamily="18" charset="2"/>
              <a:buChar char="Þ"/>
              <a:defRPr/>
            </a:pPr>
            <a:endParaRPr lang="it-IT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Symbol" pitchFamily="18" charset="2"/>
              <a:buChar char="Þ"/>
              <a:defRPr/>
            </a:pPr>
            <a:endParaRPr lang="it-IT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Symbol" pitchFamily="18" charset="2"/>
              <a:buChar char="Þ"/>
              <a:defRPr/>
            </a:pPr>
            <a:endParaRPr lang="it-IT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Symbol" pitchFamily="18" charset="2"/>
              <a:buChar char="Þ"/>
              <a:defRPr/>
            </a:pPr>
            <a:endParaRPr lang="it-IT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Symbol" pitchFamily="18" charset="2"/>
              <a:buChar char="Þ"/>
              <a:defRPr/>
            </a:pPr>
            <a:endParaRPr lang="it-IT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Symbol" pitchFamily="18" charset="2"/>
              <a:buChar char="Þ"/>
              <a:defRPr/>
            </a:pPr>
            <a:r>
              <a:rPr lang="it-IT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iperpolarizzazione</a:t>
            </a:r>
            <a:endParaRPr lang="it-IT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41288" y="188913"/>
            <a:ext cx="8751887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300" b="1"/>
              <a:t>ORGANIZZAZIONE MOLECOLARE DEI </a:t>
            </a:r>
          </a:p>
          <a:p>
            <a:pPr algn="ctr"/>
            <a:r>
              <a:rPr lang="it-IT" sz="2300" b="1"/>
              <a:t>RECETTORI-CANALE</a:t>
            </a:r>
            <a:endParaRPr lang="en-GB" sz="2300" b="1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68313" y="1327150"/>
            <a:ext cx="83185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Proteine </a:t>
            </a:r>
            <a:r>
              <a:rPr lang="it-IT" b="1"/>
              <a:t>oligomeriche</a:t>
            </a:r>
            <a:r>
              <a:rPr lang="it-IT"/>
              <a:t> transmembranarie (3, 4 o 5 subunità) con un singolo piano di simmetria rotazionale perpendicolare al piano della membrana dove sono inseriti</a:t>
            </a:r>
          </a:p>
          <a:p>
            <a:endParaRPr lang="it-IT"/>
          </a:p>
          <a:p>
            <a:pPr>
              <a:lnSpc>
                <a:spcPct val="150000"/>
              </a:lnSpc>
            </a:pPr>
            <a:r>
              <a:rPr lang="it-IT"/>
              <a:t>Sulla base della topologia delle subunità si distinguono </a:t>
            </a:r>
            <a:r>
              <a:rPr lang="it-IT" b="1"/>
              <a:t>4 classi</a:t>
            </a:r>
            <a:r>
              <a:rPr lang="it-IT"/>
              <a:t> di recettori-canale:</a:t>
            </a:r>
          </a:p>
          <a:p>
            <a:pPr>
              <a:lnSpc>
                <a:spcPct val="150000"/>
              </a:lnSpc>
              <a:buFontTx/>
              <a:buAutoNum type="arabicParenR"/>
            </a:pPr>
            <a:r>
              <a:rPr lang="it-IT"/>
              <a:t> Famiglia dei recettori </a:t>
            </a:r>
            <a:r>
              <a:rPr lang="it-IT" u="sng"/>
              <a:t>nicotinici</a:t>
            </a:r>
          </a:p>
          <a:p>
            <a:pPr>
              <a:lnSpc>
                <a:spcPct val="150000"/>
              </a:lnSpc>
              <a:buFontTx/>
              <a:buAutoNum type="arabicParenR"/>
            </a:pPr>
            <a:r>
              <a:rPr lang="it-IT"/>
              <a:t> Recettori del </a:t>
            </a:r>
            <a:r>
              <a:rPr lang="it-IT" u="sng"/>
              <a:t>glutammato</a:t>
            </a:r>
          </a:p>
          <a:p>
            <a:pPr>
              <a:lnSpc>
                <a:spcPct val="150000"/>
              </a:lnSpc>
              <a:buFontTx/>
              <a:buAutoNum type="arabicParenR"/>
            </a:pPr>
            <a:r>
              <a:rPr lang="it-IT"/>
              <a:t> Recettori dei </a:t>
            </a:r>
            <a:r>
              <a:rPr lang="it-IT" u="sng"/>
              <a:t>nucleotidi ciclici</a:t>
            </a:r>
            <a:r>
              <a:rPr lang="it-IT"/>
              <a:t> cGMP e cAMP</a:t>
            </a:r>
          </a:p>
          <a:p>
            <a:pPr>
              <a:lnSpc>
                <a:spcPct val="150000"/>
              </a:lnSpc>
              <a:buFontTx/>
              <a:buAutoNum type="arabicParenR"/>
            </a:pPr>
            <a:r>
              <a:rPr lang="it-IT"/>
              <a:t> Recettori ionotropici dell’</a:t>
            </a:r>
            <a:r>
              <a:rPr lang="it-IT" u="sng"/>
              <a:t>ATP</a:t>
            </a:r>
            <a:r>
              <a:rPr lang="it-IT"/>
              <a:t> P2X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44613" y="269875"/>
            <a:ext cx="650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/>
              <a:t>1) FAMIGLIA DEI RECETTORI NICOTINICI</a:t>
            </a:r>
            <a:endParaRPr lang="en-GB" b="1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12725" y="765175"/>
            <a:ext cx="862647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/>
              <a:t>Recettori nicotinici neuronali e muscolari, GABA</a:t>
            </a:r>
            <a:r>
              <a:rPr lang="it-IT" baseline="-25000"/>
              <a:t>A</a:t>
            </a:r>
            <a:r>
              <a:rPr lang="it-IT"/>
              <a:t>-R, Gly-R, 5-HT</a:t>
            </a:r>
            <a:r>
              <a:rPr lang="it-IT" baseline="-25000"/>
              <a:t>3</a:t>
            </a:r>
          </a:p>
          <a:p>
            <a:r>
              <a:rPr lang="it-IT" sz="2200" i="1"/>
              <a:t>Omologia aa subunità: 20-60%</a:t>
            </a:r>
          </a:p>
          <a:p>
            <a:r>
              <a:rPr lang="it-IT" sz="2200" i="1"/>
              <a:t>Simile distribuzione M1-M4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57200" y="2033588"/>
            <a:ext cx="838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200" u="sng"/>
              <a:t>ETEROPENTAMERI</a:t>
            </a:r>
          </a:p>
          <a:p>
            <a:pPr algn="ctr"/>
            <a:r>
              <a:rPr lang="it-IT" sz="2200"/>
              <a:t>formati da 5 subunità proteiche assemblate a cerchio in modo da formare il poro ionico (es:2</a:t>
            </a:r>
            <a:r>
              <a:rPr lang="it-IT" sz="2200">
                <a:sym typeface="Symbol" pitchFamily="18" charset="2"/>
              </a:rPr>
              <a:t> [siti di legame],1,1/,1 x nAChR)</a:t>
            </a:r>
            <a:endParaRPr lang="en-GB" sz="2200"/>
          </a:p>
        </p:txBody>
      </p:sp>
      <p:sp>
        <p:nvSpPr>
          <p:cNvPr id="5125" name="Text Box 33"/>
          <p:cNvSpPr txBox="1">
            <a:spLocks noChangeArrowheads="1"/>
          </p:cNvSpPr>
          <p:nvPr/>
        </p:nvSpPr>
        <p:spPr bwMode="auto">
          <a:xfrm>
            <a:off x="550863" y="3811588"/>
            <a:ext cx="21494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/>
              <a:t>Organizzazione delle subunità:</a:t>
            </a:r>
          </a:p>
          <a:p>
            <a:r>
              <a:rPr lang="it-IT" sz="2000"/>
              <a:t>M1-M4: domini idrofobici transmembrana uniti da regioni idrofiliche</a:t>
            </a:r>
            <a:endParaRPr lang="en-GB" sz="2000"/>
          </a:p>
        </p:txBody>
      </p:sp>
      <p:grpSp>
        <p:nvGrpSpPr>
          <p:cNvPr id="5126" name="Group 36"/>
          <p:cNvGrpSpPr>
            <a:grpSpLocks/>
          </p:cNvGrpSpPr>
          <p:nvPr/>
        </p:nvGrpSpPr>
        <p:grpSpPr bwMode="auto">
          <a:xfrm>
            <a:off x="2627313" y="3429000"/>
            <a:ext cx="5867400" cy="2895600"/>
            <a:chOff x="1824" y="2352"/>
            <a:chExt cx="3696" cy="1824"/>
          </a:xfrm>
        </p:grpSpPr>
        <p:grpSp>
          <p:nvGrpSpPr>
            <p:cNvPr id="5127" name="Group 32"/>
            <p:cNvGrpSpPr>
              <a:grpSpLocks/>
            </p:cNvGrpSpPr>
            <p:nvPr/>
          </p:nvGrpSpPr>
          <p:grpSpPr bwMode="auto">
            <a:xfrm>
              <a:off x="1824" y="2352"/>
              <a:ext cx="3648" cy="1680"/>
              <a:chOff x="1056" y="2016"/>
              <a:chExt cx="3648" cy="1680"/>
            </a:xfrm>
          </p:grpSpPr>
          <p:grpSp>
            <p:nvGrpSpPr>
              <p:cNvPr id="5130" name="Group 27"/>
              <p:cNvGrpSpPr>
                <a:grpSpLocks/>
              </p:cNvGrpSpPr>
              <p:nvPr/>
            </p:nvGrpSpPr>
            <p:grpSpPr bwMode="auto">
              <a:xfrm>
                <a:off x="1056" y="2231"/>
                <a:ext cx="3648" cy="1393"/>
                <a:chOff x="1056" y="2231"/>
                <a:chExt cx="3648" cy="1393"/>
              </a:xfrm>
            </p:grpSpPr>
            <p:grpSp>
              <p:nvGrpSpPr>
                <p:cNvPr id="5135" name="Group 23"/>
                <p:cNvGrpSpPr>
                  <a:grpSpLocks/>
                </p:cNvGrpSpPr>
                <p:nvPr/>
              </p:nvGrpSpPr>
              <p:grpSpPr bwMode="auto">
                <a:xfrm>
                  <a:off x="1056" y="2256"/>
                  <a:ext cx="3648" cy="1368"/>
                  <a:chOff x="1056" y="2256"/>
                  <a:chExt cx="3648" cy="1368"/>
                </a:xfrm>
              </p:grpSpPr>
              <p:sp>
                <p:nvSpPr>
                  <p:cNvPr id="5139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784"/>
                    <a:ext cx="364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5140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3264"/>
                    <a:ext cx="364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514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2784"/>
                    <a:ext cx="192" cy="48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it-IT" sz="1400" b="1"/>
                      <a:t>M1</a:t>
                    </a:r>
                    <a:endParaRPr lang="en-GB" sz="1400" b="1"/>
                  </a:p>
                </p:txBody>
              </p:sp>
              <p:sp>
                <p:nvSpPr>
                  <p:cNvPr id="514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2784"/>
                    <a:ext cx="192" cy="480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14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2784"/>
                    <a:ext cx="192" cy="48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144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408" y="2784"/>
                    <a:ext cx="192" cy="480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14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2928"/>
                    <a:ext cx="2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sz="1400" b="1"/>
                      <a:t>M3</a:t>
                    </a:r>
                    <a:endParaRPr lang="en-GB" sz="1400" b="1"/>
                  </a:p>
                </p:txBody>
              </p:sp>
              <p:sp>
                <p:nvSpPr>
                  <p:cNvPr id="514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2928"/>
                    <a:ext cx="2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sz="1400" b="1"/>
                      <a:t>M2</a:t>
                    </a:r>
                    <a:endParaRPr lang="en-GB" sz="1400" b="1"/>
                  </a:p>
                </p:txBody>
              </p:sp>
              <p:sp>
                <p:nvSpPr>
                  <p:cNvPr id="514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928"/>
                    <a:ext cx="27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sz="1400" b="1"/>
                      <a:t>M4</a:t>
                    </a:r>
                    <a:endParaRPr lang="en-GB" sz="1400" b="1"/>
                  </a:p>
                </p:txBody>
              </p:sp>
              <p:sp>
                <p:nvSpPr>
                  <p:cNvPr id="5148" name="Freeform 18"/>
                  <p:cNvSpPr>
                    <a:spLocks/>
                  </p:cNvSpPr>
                  <p:nvPr/>
                </p:nvSpPr>
                <p:spPr bwMode="auto">
                  <a:xfrm>
                    <a:off x="2048" y="3264"/>
                    <a:ext cx="448" cy="240"/>
                  </a:xfrm>
                  <a:custGeom>
                    <a:avLst/>
                    <a:gdLst>
                      <a:gd name="T0" fmla="*/ 16 w 448"/>
                      <a:gd name="T1" fmla="*/ 0 h 240"/>
                      <a:gd name="T2" fmla="*/ 16 w 448"/>
                      <a:gd name="T3" fmla="*/ 192 h 240"/>
                      <a:gd name="T4" fmla="*/ 112 w 448"/>
                      <a:gd name="T5" fmla="*/ 240 h 240"/>
                      <a:gd name="T6" fmla="*/ 400 w 448"/>
                      <a:gd name="T7" fmla="*/ 192 h 240"/>
                      <a:gd name="T8" fmla="*/ 400 w 448"/>
                      <a:gd name="T9" fmla="*/ 0 h 2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8"/>
                      <a:gd name="T16" fmla="*/ 0 h 240"/>
                      <a:gd name="T17" fmla="*/ 448 w 448"/>
                      <a:gd name="T18" fmla="*/ 240 h 24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8" h="240">
                        <a:moveTo>
                          <a:pt x="16" y="0"/>
                        </a:moveTo>
                        <a:cubicBezTo>
                          <a:pt x="8" y="76"/>
                          <a:pt x="0" y="152"/>
                          <a:pt x="16" y="192"/>
                        </a:cubicBezTo>
                        <a:cubicBezTo>
                          <a:pt x="32" y="232"/>
                          <a:pt x="48" y="240"/>
                          <a:pt x="112" y="240"/>
                        </a:cubicBezTo>
                        <a:cubicBezTo>
                          <a:pt x="176" y="240"/>
                          <a:pt x="352" y="232"/>
                          <a:pt x="400" y="192"/>
                        </a:cubicBezTo>
                        <a:cubicBezTo>
                          <a:pt x="448" y="152"/>
                          <a:pt x="400" y="32"/>
                          <a:pt x="400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5149" name="Freeform 19"/>
                  <p:cNvSpPr>
                    <a:spLocks/>
                  </p:cNvSpPr>
                  <p:nvPr/>
                </p:nvSpPr>
                <p:spPr bwMode="auto">
                  <a:xfrm>
                    <a:off x="1392" y="2256"/>
                    <a:ext cx="720" cy="528"/>
                  </a:xfrm>
                  <a:custGeom>
                    <a:avLst/>
                    <a:gdLst>
                      <a:gd name="T0" fmla="*/ 695 w 696"/>
                      <a:gd name="T1" fmla="*/ 528 h 608"/>
                      <a:gd name="T2" fmla="*/ 695 w 696"/>
                      <a:gd name="T3" fmla="*/ 320 h 608"/>
                      <a:gd name="T4" fmla="*/ 546 w 696"/>
                      <a:gd name="T5" fmla="*/ 236 h 608"/>
                      <a:gd name="T6" fmla="*/ 695 w 696"/>
                      <a:gd name="T7" fmla="*/ 195 h 608"/>
                      <a:gd name="T8" fmla="*/ 646 w 696"/>
                      <a:gd name="T9" fmla="*/ 28 h 608"/>
                      <a:gd name="T10" fmla="*/ 447 w 696"/>
                      <a:gd name="T11" fmla="*/ 28 h 608"/>
                      <a:gd name="T12" fmla="*/ 447 w 696"/>
                      <a:gd name="T13" fmla="*/ 153 h 608"/>
                      <a:gd name="T14" fmla="*/ 199 w 696"/>
                      <a:gd name="T15" fmla="*/ 69 h 608"/>
                      <a:gd name="T16" fmla="*/ 0 w 696"/>
                      <a:gd name="T17" fmla="*/ 69 h 60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696"/>
                      <a:gd name="T28" fmla="*/ 0 h 608"/>
                      <a:gd name="T29" fmla="*/ 696 w 696"/>
                      <a:gd name="T30" fmla="*/ 608 h 60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696" h="608">
                        <a:moveTo>
                          <a:pt x="672" y="608"/>
                        </a:moveTo>
                        <a:cubicBezTo>
                          <a:pt x="684" y="516"/>
                          <a:pt x="696" y="424"/>
                          <a:pt x="672" y="368"/>
                        </a:cubicBezTo>
                        <a:cubicBezTo>
                          <a:pt x="648" y="312"/>
                          <a:pt x="528" y="296"/>
                          <a:pt x="528" y="272"/>
                        </a:cubicBezTo>
                        <a:cubicBezTo>
                          <a:pt x="528" y="248"/>
                          <a:pt x="656" y="264"/>
                          <a:pt x="672" y="224"/>
                        </a:cubicBezTo>
                        <a:cubicBezTo>
                          <a:pt x="688" y="184"/>
                          <a:pt x="664" y="64"/>
                          <a:pt x="624" y="32"/>
                        </a:cubicBezTo>
                        <a:cubicBezTo>
                          <a:pt x="584" y="0"/>
                          <a:pt x="464" y="8"/>
                          <a:pt x="432" y="32"/>
                        </a:cubicBezTo>
                        <a:cubicBezTo>
                          <a:pt x="400" y="56"/>
                          <a:pt x="472" y="168"/>
                          <a:pt x="432" y="176"/>
                        </a:cubicBezTo>
                        <a:cubicBezTo>
                          <a:pt x="392" y="184"/>
                          <a:pt x="264" y="96"/>
                          <a:pt x="192" y="80"/>
                        </a:cubicBezTo>
                        <a:cubicBezTo>
                          <a:pt x="120" y="64"/>
                          <a:pt x="32" y="80"/>
                          <a:pt x="0" y="8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5150" name="Freeform 20"/>
                  <p:cNvSpPr>
                    <a:spLocks/>
                  </p:cNvSpPr>
                  <p:nvPr/>
                </p:nvSpPr>
                <p:spPr bwMode="auto">
                  <a:xfrm>
                    <a:off x="2400" y="2448"/>
                    <a:ext cx="608" cy="336"/>
                  </a:xfrm>
                  <a:custGeom>
                    <a:avLst/>
                    <a:gdLst>
                      <a:gd name="T0" fmla="*/ 48 w 608"/>
                      <a:gd name="T1" fmla="*/ 336 h 336"/>
                      <a:gd name="T2" fmla="*/ 48 w 608"/>
                      <a:gd name="T3" fmla="*/ 96 h 336"/>
                      <a:gd name="T4" fmla="*/ 336 w 608"/>
                      <a:gd name="T5" fmla="*/ 0 h 336"/>
                      <a:gd name="T6" fmla="*/ 576 w 608"/>
                      <a:gd name="T7" fmla="*/ 96 h 336"/>
                      <a:gd name="T8" fmla="*/ 528 w 608"/>
                      <a:gd name="T9" fmla="*/ 336 h 3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08"/>
                      <a:gd name="T16" fmla="*/ 0 h 336"/>
                      <a:gd name="T17" fmla="*/ 608 w 608"/>
                      <a:gd name="T18" fmla="*/ 336 h 3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08" h="336">
                        <a:moveTo>
                          <a:pt x="48" y="336"/>
                        </a:moveTo>
                        <a:cubicBezTo>
                          <a:pt x="24" y="244"/>
                          <a:pt x="0" y="152"/>
                          <a:pt x="48" y="96"/>
                        </a:cubicBezTo>
                        <a:cubicBezTo>
                          <a:pt x="96" y="40"/>
                          <a:pt x="248" y="0"/>
                          <a:pt x="336" y="0"/>
                        </a:cubicBezTo>
                        <a:cubicBezTo>
                          <a:pt x="424" y="0"/>
                          <a:pt x="544" y="40"/>
                          <a:pt x="576" y="96"/>
                        </a:cubicBezTo>
                        <a:cubicBezTo>
                          <a:pt x="608" y="152"/>
                          <a:pt x="568" y="244"/>
                          <a:pt x="528" y="33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5151" name="Freeform 21"/>
                  <p:cNvSpPr>
                    <a:spLocks/>
                  </p:cNvSpPr>
                  <p:nvPr/>
                </p:nvSpPr>
                <p:spPr bwMode="auto">
                  <a:xfrm>
                    <a:off x="2912" y="3264"/>
                    <a:ext cx="912" cy="360"/>
                  </a:xfrm>
                  <a:custGeom>
                    <a:avLst/>
                    <a:gdLst>
                      <a:gd name="T0" fmla="*/ 16 w 912"/>
                      <a:gd name="T1" fmla="*/ 0 h 360"/>
                      <a:gd name="T2" fmla="*/ 16 w 912"/>
                      <a:gd name="T3" fmla="*/ 144 h 360"/>
                      <a:gd name="T4" fmla="*/ 112 w 912"/>
                      <a:gd name="T5" fmla="*/ 288 h 360"/>
                      <a:gd name="T6" fmla="*/ 352 w 912"/>
                      <a:gd name="T7" fmla="*/ 336 h 360"/>
                      <a:gd name="T8" fmla="*/ 832 w 912"/>
                      <a:gd name="T9" fmla="*/ 336 h 360"/>
                      <a:gd name="T10" fmla="*/ 832 w 912"/>
                      <a:gd name="T11" fmla="*/ 192 h 360"/>
                      <a:gd name="T12" fmla="*/ 640 w 912"/>
                      <a:gd name="T13" fmla="*/ 144 h 360"/>
                      <a:gd name="T14" fmla="*/ 592 w 912"/>
                      <a:gd name="T15" fmla="*/ 0 h 36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912"/>
                      <a:gd name="T25" fmla="*/ 0 h 360"/>
                      <a:gd name="T26" fmla="*/ 912 w 912"/>
                      <a:gd name="T27" fmla="*/ 360 h 36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912" h="360">
                        <a:moveTo>
                          <a:pt x="16" y="0"/>
                        </a:moveTo>
                        <a:cubicBezTo>
                          <a:pt x="8" y="48"/>
                          <a:pt x="0" y="96"/>
                          <a:pt x="16" y="144"/>
                        </a:cubicBezTo>
                        <a:cubicBezTo>
                          <a:pt x="32" y="192"/>
                          <a:pt x="56" y="256"/>
                          <a:pt x="112" y="288"/>
                        </a:cubicBezTo>
                        <a:cubicBezTo>
                          <a:pt x="168" y="320"/>
                          <a:pt x="232" y="328"/>
                          <a:pt x="352" y="336"/>
                        </a:cubicBezTo>
                        <a:cubicBezTo>
                          <a:pt x="472" y="344"/>
                          <a:pt x="752" y="360"/>
                          <a:pt x="832" y="336"/>
                        </a:cubicBezTo>
                        <a:cubicBezTo>
                          <a:pt x="912" y="312"/>
                          <a:pt x="864" y="224"/>
                          <a:pt x="832" y="192"/>
                        </a:cubicBezTo>
                        <a:cubicBezTo>
                          <a:pt x="800" y="160"/>
                          <a:pt x="680" y="176"/>
                          <a:pt x="640" y="144"/>
                        </a:cubicBezTo>
                        <a:cubicBezTo>
                          <a:pt x="600" y="112"/>
                          <a:pt x="596" y="56"/>
                          <a:pt x="59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5152" name="Freeform 22"/>
                  <p:cNvSpPr>
                    <a:spLocks/>
                  </p:cNvSpPr>
                  <p:nvPr/>
                </p:nvSpPr>
                <p:spPr bwMode="auto">
                  <a:xfrm>
                    <a:off x="3480" y="2352"/>
                    <a:ext cx="360" cy="432"/>
                  </a:xfrm>
                  <a:custGeom>
                    <a:avLst/>
                    <a:gdLst>
                      <a:gd name="T0" fmla="*/ 24 w 360"/>
                      <a:gd name="T1" fmla="*/ 432 h 432"/>
                      <a:gd name="T2" fmla="*/ 24 w 360"/>
                      <a:gd name="T3" fmla="*/ 240 h 432"/>
                      <a:gd name="T4" fmla="*/ 168 w 360"/>
                      <a:gd name="T5" fmla="*/ 48 h 432"/>
                      <a:gd name="T6" fmla="*/ 360 w 360"/>
                      <a:gd name="T7" fmla="*/ 0 h 4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60"/>
                      <a:gd name="T13" fmla="*/ 0 h 432"/>
                      <a:gd name="T14" fmla="*/ 360 w 360"/>
                      <a:gd name="T15" fmla="*/ 432 h 43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60" h="432">
                        <a:moveTo>
                          <a:pt x="24" y="432"/>
                        </a:moveTo>
                        <a:cubicBezTo>
                          <a:pt x="12" y="368"/>
                          <a:pt x="0" y="304"/>
                          <a:pt x="24" y="240"/>
                        </a:cubicBezTo>
                        <a:cubicBezTo>
                          <a:pt x="48" y="176"/>
                          <a:pt x="112" y="88"/>
                          <a:pt x="168" y="48"/>
                        </a:cubicBezTo>
                        <a:cubicBezTo>
                          <a:pt x="224" y="8"/>
                          <a:pt x="292" y="4"/>
                          <a:pt x="360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51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255" y="2231"/>
                  <a:ext cx="18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1200"/>
                    <a:t>N</a:t>
                  </a:r>
                  <a:endParaRPr lang="en-GB" sz="1200"/>
                </a:p>
              </p:txBody>
            </p:sp>
            <p:sp>
              <p:nvSpPr>
                <p:cNvPr id="51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04" y="2256"/>
                  <a:ext cx="180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1200"/>
                    <a:t>C</a:t>
                  </a:r>
                  <a:endParaRPr lang="en-GB" sz="1200"/>
                </a:p>
              </p:txBody>
            </p:sp>
            <p:sp>
              <p:nvSpPr>
                <p:cNvPr id="5138" name="Text Box 26"/>
                <p:cNvSpPr txBox="1">
                  <a:spLocks noChangeArrowheads="1"/>
                </p:cNvSpPr>
                <p:nvPr/>
              </p:nvSpPr>
              <p:spPr bwMode="auto">
                <a:xfrm rot="1370889">
                  <a:off x="1776" y="2352"/>
                  <a:ext cx="243" cy="1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1100"/>
                    <a:t>S-S</a:t>
                  </a:r>
                  <a:endParaRPr lang="en-GB" sz="1100"/>
                </a:p>
              </p:txBody>
            </p:sp>
          </p:grpSp>
          <p:sp>
            <p:nvSpPr>
              <p:cNvPr id="5131" name="Line 28"/>
              <p:cNvSpPr>
                <a:spLocks noChangeShapeType="1"/>
              </p:cNvSpPr>
              <p:nvPr/>
            </p:nvSpPr>
            <p:spPr bwMode="auto">
              <a:xfrm flipH="1">
                <a:off x="2064" y="216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32" name="Text Box 29"/>
              <p:cNvSpPr txBox="1">
                <a:spLocks noChangeArrowheads="1"/>
              </p:cNvSpPr>
              <p:nvPr/>
            </p:nvSpPr>
            <p:spPr bwMode="auto">
              <a:xfrm>
                <a:off x="2150" y="2016"/>
                <a:ext cx="13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it-IT" sz="1000"/>
                  <a:t>Ansa (13aa) compresa fra 2 Cys: ponte disolfuro imp x struttura 3aria</a:t>
                </a:r>
                <a:endParaRPr lang="en-GB" sz="1000"/>
              </a:p>
            </p:txBody>
          </p:sp>
          <p:sp>
            <p:nvSpPr>
              <p:cNvPr id="5133" name="Line 30"/>
              <p:cNvSpPr>
                <a:spLocks noChangeShapeType="1"/>
              </p:cNvSpPr>
              <p:nvPr/>
            </p:nvSpPr>
            <p:spPr bwMode="auto">
              <a:xfrm flipH="1" flipV="1">
                <a:off x="2496" y="3168"/>
                <a:ext cx="9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34" name="Text Box 31"/>
              <p:cNvSpPr txBox="1">
                <a:spLocks noChangeArrowheads="1"/>
              </p:cNvSpPr>
              <p:nvPr/>
            </p:nvSpPr>
            <p:spPr bwMode="auto">
              <a:xfrm>
                <a:off x="2352" y="3542"/>
                <a:ext cx="68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000"/>
                  <a:t>Delimita il canale</a:t>
                </a:r>
                <a:endParaRPr lang="en-GB" sz="1000"/>
              </a:p>
            </p:txBody>
          </p:sp>
        </p:grpSp>
        <p:sp>
          <p:nvSpPr>
            <p:cNvPr id="5128" name="Line 34"/>
            <p:cNvSpPr>
              <a:spLocks noChangeShapeType="1"/>
            </p:cNvSpPr>
            <p:nvPr/>
          </p:nvSpPr>
          <p:spPr bwMode="auto">
            <a:xfrm flipH="1" flipV="1">
              <a:off x="4560" y="388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129" name="Text Box 35"/>
            <p:cNvSpPr txBox="1">
              <a:spLocks noChangeArrowheads="1"/>
            </p:cNvSpPr>
            <p:nvPr/>
          </p:nvSpPr>
          <p:spPr bwMode="auto">
            <a:xfrm>
              <a:off x="4694" y="3926"/>
              <a:ext cx="8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000"/>
                <a:t>Sito di fosforilazione per il nAChR</a:t>
              </a:r>
              <a:endParaRPr lang="en-GB" sz="100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:\NACH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620713"/>
            <a:ext cx="6400800" cy="589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15913" y="117475"/>
            <a:ext cx="855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/>
              <a:t>ORGANIZZAZIONE MOLECOLARE DEL nAChR muscolare</a:t>
            </a:r>
            <a:endParaRPr lang="en-GB" b="1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6173788" y="1406525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538913" y="3213100"/>
            <a:ext cx="2287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/>
              <a:t>Complesso di 5 subunità</a:t>
            </a:r>
          </a:p>
          <a:p>
            <a:r>
              <a:rPr lang="it-IT" sz="1400"/>
              <a:t>glicoproteiche-PM </a:t>
            </a:r>
            <a:r>
              <a:rPr lang="it-IT" sz="1400">
                <a:cs typeface="Times New Roman" charset="0"/>
              </a:rPr>
              <a:t>~ 300kDa</a:t>
            </a:r>
            <a:endParaRPr lang="en-GB" sz="1400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6173788" y="3540125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470650" y="998538"/>
            <a:ext cx="26574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/>
              <a:t>Parte extracell a forma di imbuto x concentrare gli ioni destinati ad attraversare il canale</a:t>
            </a:r>
            <a:endParaRPr lang="en-GB" sz="1400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 flipV="1">
            <a:off x="6127750" y="2092325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572250" y="2168525"/>
            <a:ext cx="25352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/>
              <a:t>Restringimento:</a:t>
            </a:r>
          </a:p>
          <a:p>
            <a:r>
              <a:rPr lang="it-IT" sz="1400"/>
              <a:t>poro selettivo: aa carichi </a:t>
            </a:r>
          </a:p>
          <a:p>
            <a:r>
              <a:rPr lang="it-IT" sz="1400"/>
              <a:t>negativamente disposti ad anello</a:t>
            </a:r>
            <a:endParaRPr lang="en-GB" sz="1400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 flipV="1">
            <a:off x="5867400" y="4378325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516688" y="3916363"/>
            <a:ext cx="26638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400" dirty="0"/>
              <a:t>Porzione intracellulare:</a:t>
            </a:r>
          </a:p>
          <a:p>
            <a:pPr>
              <a:defRPr/>
            </a:pPr>
            <a:r>
              <a:rPr lang="it-IT" sz="1400" dirty="0"/>
              <a:t>Siti di ancoraggio al </a:t>
            </a:r>
            <a:r>
              <a:rPr lang="it-IT" sz="1400" dirty="0" err="1"/>
              <a:t>citoscheletro</a:t>
            </a:r>
            <a:endParaRPr lang="it-IT" sz="1400" dirty="0"/>
          </a:p>
          <a:p>
            <a:pPr>
              <a:defRPr/>
            </a:pPr>
            <a:r>
              <a:rPr lang="it-IT" sz="1400" dirty="0"/>
              <a:t>Siti di fosforilazione (</a:t>
            </a:r>
            <a:r>
              <a:rPr lang="it-IT" sz="1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PKA</a:t>
            </a:r>
            <a:r>
              <a:rPr lang="it-IT" sz="1400" dirty="0"/>
              <a:t>:</a:t>
            </a:r>
            <a:r>
              <a:rPr lang="it-IT" sz="1400" dirty="0">
                <a:latin typeface="Arial Unicode MS"/>
                <a:ea typeface="Arial Unicode MS"/>
                <a:cs typeface="Arial Unicode MS"/>
              </a:rPr>
              <a:t>↑apertura </a:t>
            </a:r>
            <a:r>
              <a:rPr lang="it-IT" sz="1400" dirty="0" err="1">
                <a:latin typeface="Arial Unicode MS"/>
                <a:ea typeface="Arial Unicode MS"/>
                <a:cs typeface="Arial Unicode MS"/>
              </a:rPr>
              <a:t>rec</a:t>
            </a:r>
            <a:r>
              <a:rPr lang="it-IT" sz="1400" dirty="0">
                <a:latin typeface="Arial Unicode MS"/>
                <a:ea typeface="Arial Unicode MS"/>
                <a:cs typeface="Arial Unicode MS"/>
              </a:rPr>
              <a:t>; </a:t>
            </a:r>
            <a:r>
              <a:rPr lang="it-IT" sz="1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PKC</a:t>
            </a:r>
            <a:r>
              <a:rPr lang="it-IT" sz="1400" dirty="0">
                <a:latin typeface="Arial Unicode MS"/>
                <a:ea typeface="Arial Unicode MS"/>
                <a:cs typeface="Arial Unicode MS"/>
              </a:rPr>
              <a:t>: ↑</a:t>
            </a:r>
            <a:r>
              <a:rPr lang="it-IT" sz="1400" dirty="0" err="1">
                <a:latin typeface="Arial Unicode MS"/>
                <a:ea typeface="Arial Unicode MS"/>
                <a:cs typeface="Arial Unicode MS"/>
              </a:rPr>
              <a:t>vel</a:t>
            </a:r>
            <a:r>
              <a:rPr lang="it-IT" sz="1400" dirty="0">
                <a:latin typeface="Arial Unicode MS"/>
                <a:ea typeface="Arial Unicode MS"/>
                <a:cs typeface="Arial Unicode MS"/>
              </a:rPr>
              <a:t> </a:t>
            </a:r>
            <a:r>
              <a:rPr lang="it-IT" sz="1400" dirty="0" err="1">
                <a:latin typeface="Arial Unicode MS"/>
                <a:ea typeface="Arial Unicode MS"/>
                <a:cs typeface="Arial Unicode MS"/>
              </a:rPr>
              <a:t>desensitizzazione</a:t>
            </a:r>
            <a:r>
              <a:rPr lang="it-IT" sz="1400" dirty="0">
                <a:latin typeface="Arial Unicode MS"/>
                <a:ea typeface="Arial Unicode MS"/>
                <a:cs typeface="Arial Unicode MS"/>
              </a:rPr>
              <a:t>, </a:t>
            </a:r>
            <a:r>
              <a:rPr lang="it-IT" sz="1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TyrK</a:t>
            </a:r>
            <a:r>
              <a:rPr lang="it-IT" sz="1400" dirty="0">
                <a:latin typeface="Arial Unicode MS"/>
                <a:ea typeface="Arial Unicode MS"/>
                <a:cs typeface="Arial Unicode MS"/>
              </a:rPr>
              <a:t>:</a:t>
            </a:r>
            <a:r>
              <a:rPr lang="it-IT" sz="1400" dirty="0" err="1">
                <a:latin typeface="Arial Unicode MS"/>
                <a:ea typeface="Arial Unicode MS"/>
                <a:cs typeface="Arial Unicode MS"/>
              </a:rPr>
              <a:t>imp</a:t>
            </a:r>
            <a:r>
              <a:rPr lang="it-IT" sz="1400" dirty="0">
                <a:latin typeface="Arial Unicode MS"/>
                <a:ea typeface="Arial Unicode MS"/>
                <a:cs typeface="Arial Unicode MS"/>
              </a:rPr>
              <a:t> x localizzazione </a:t>
            </a:r>
            <a:r>
              <a:rPr lang="it-IT" sz="1400" dirty="0" err="1">
                <a:latin typeface="Arial Unicode MS"/>
                <a:ea typeface="Arial Unicode MS"/>
                <a:cs typeface="Arial Unicode MS"/>
              </a:rPr>
              <a:t>post-sinaptica</a:t>
            </a:r>
            <a:endParaRPr lang="it-IT" sz="1400" dirty="0"/>
          </a:p>
          <a:p>
            <a:pPr>
              <a:defRPr/>
            </a:pPr>
            <a:endParaRPr lang="en-GB" sz="1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782763" y="4598988"/>
            <a:ext cx="5603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TyrK</a:t>
            </a:r>
            <a:endParaRPr lang="it-IT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717800" y="4743450"/>
            <a:ext cx="5349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PKC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943350" y="4867275"/>
            <a:ext cx="5429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PKA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1289377" y="1944688"/>
            <a:ext cx="216000" cy="0"/>
          </a:xfrm>
          <a:prstGeom prst="line">
            <a:avLst/>
          </a:prstGeom>
          <a:ln w="19050">
            <a:solidFill>
              <a:srgbClr val="00FF00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1289377" y="2041525"/>
            <a:ext cx="216000" cy="0"/>
          </a:xfrm>
          <a:prstGeom prst="line">
            <a:avLst/>
          </a:prstGeom>
          <a:ln w="19050">
            <a:solidFill>
              <a:srgbClr val="00FF00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1289377" y="2139950"/>
            <a:ext cx="216000" cy="0"/>
          </a:xfrm>
          <a:prstGeom prst="line">
            <a:avLst/>
          </a:prstGeom>
          <a:ln w="19050">
            <a:solidFill>
              <a:srgbClr val="00FF00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2" name="CasellaDiTesto 21"/>
          <p:cNvSpPr txBox="1">
            <a:spLocks noChangeArrowheads="1"/>
          </p:cNvSpPr>
          <p:nvPr/>
        </p:nvSpPr>
        <p:spPr bwMode="auto">
          <a:xfrm>
            <a:off x="1406525" y="1819275"/>
            <a:ext cx="2428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900" b="1">
                <a:solidFill>
                  <a:srgbClr val="FF0000"/>
                </a:solidFill>
              </a:rPr>
              <a:t>1</a:t>
            </a:r>
          </a:p>
          <a:p>
            <a:r>
              <a:rPr lang="it-IT" sz="900" b="1">
                <a:solidFill>
                  <a:srgbClr val="FF0000"/>
                </a:solidFill>
              </a:rPr>
              <a:t>2</a:t>
            </a:r>
          </a:p>
          <a:p>
            <a:r>
              <a:rPr lang="it-IT" sz="900" b="1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23" name="Connettore 1 22"/>
          <p:cNvCxnSpPr/>
          <p:nvPr/>
        </p:nvCxnSpPr>
        <p:spPr>
          <a:xfrm>
            <a:off x="6534944" y="5668963"/>
            <a:ext cx="216000" cy="0"/>
          </a:xfrm>
          <a:prstGeom prst="line">
            <a:avLst/>
          </a:prstGeom>
          <a:ln w="19050">
            <a:solidFill>
              <a:srgbClr val="00FF00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6534944" y="5767388"/>
            <a:ext cx="216000" cy="0"/>
          </a:xfrm>
          <a:prstGeom prst="line">
            <a:avLst/>
          </a:prstGeom>
          <a:ln w="19050">
            <a:solidFill>
              <a:srgbClr val="00FF00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6534944" y="5864225"/>
            <a:ext cx="216000" cy="0"/>
          </a:xfrm>
          <a:prstGeom prst="line">
            <a:avLst/>
          </a:prstGeom>
          <a:ln w="19050">
            <a:solidFill>
              <a:srgbClr val="00FF00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6" name="CasellaDiTesto 25"/>
          <p:cNvSpPr txBox="1">
            <a:spLocks noChangeArrowheads="1"/>
          </p:cNvSpPr>
          <p:nvPr/>
        </p:nvSpPr>
        <p:spPr bwMode="auto">
          <a:xfrm>
            <a:off x="6751638" y="5540375"/>
            <a:ext cx="219551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solidFill>
                  <a:srgbClr val="FF0000"/>
                </a:solidFill>
              </a:rPr>
              <a:t>1 e 3: </a:t>
            </a:r>
            <a:r>
              <a:rPr lang="it-IT" sz="1200"/>
              <a:t>anelli che servono x concentrare gli ioni e per bloccare ioni bivalenti</a:t>
            </a:r>
            <a:endParaRPr lang="it-IT" sz="1200">
              <a:solidFill>
                <a:srgbClr val="FF0000"/>
              </a:solidFill>
            </a:endParaRPr>
          </a:p>
          <a:p>
            <a:r>
              <a:rPr lang="it-IT" sz="1200">
                <a:solidFill>
                  <a:srgbClr val="FF0000"/>
                </a:solidFill>
              </a:rPr>
              <a:t>2: </a:t>
            </a:r>
            <a:r>
              <a:rPr lang="it-IT" sz="1200"/>
              <a:t>funge da filtro selettivo (aa negativi in nAChR e 5-HT3; aa non carichi in GABA</a:t>
            </a:r>
            <a:r>
              <a:rPr lang="it-IT" sz="1200" baseline="-25000"/>
              <a:t>A</a:t>
            </a:r>
            <a:r>
              <a:rPr lang="it-IT" sz="1200"/>
              <a:t> e Gly-R)</a:t>
            </a:r>
            <a:endParaRPr lang="it-IT" sz="1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566738" y="658813"/>
            <a:ext cx="8066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/>
              <a:t>Recettori ionotropici del glutammato: AMPA, Kainato e NMDA</a:t>
            </a:r>
            <a:endParaRPr lang="en-GB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865313" y="-26988"/>
            <a:ext cx="5443537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/>
              <a:t>2) RECETTORI DEL GLUTAMMATO</a:t>
            </a:r>
            <a:endParaRPr lang="en-GB" b="1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55713" y="1344613"/>
            <a:ext cx="6556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u="sng"/>
              <a:t>TETRAMERI</a:t>
            </a:r>
          </a:p>
          <a:p>
            <a:pPr algn="ctr"/>
            <a:r>
              <a:rPr lang="it-IT"/>
              <a:t>Formati da 4 subunità </a:t>
            </a:r>
          </a:p>
          <a:p>
            <a:pPr algn="ctr"/>
            <a:r>
              <a:rPr lang="it-IT"/>
              <a:t>identiche (omooligomeri) o diverse (eterooligomeri)</a:t>
            </a:r>
            <a:endParaRPr lang="en-GB"/>
          </a:p>
        </p:txBody>
      </p:sp>
      <p:grpSp>
        <p:nvGrpSpPr>
          <p:cNvPr id="7173" name="Group 42"/>
          <p:cNvGrpSpPr>
            <a:grpSpLocks/>
          </p:cNvGrpSpPr>
          <p:nvPr/>
        </p:nvGrpSpPr>
        <p:grpSpPr bwMode="auto">
          <a:xfrm>
            <a:off x="1676400" y="3132138"/>
            <a:ext cx="5791200" cy="2820987"/>
            <a:chOff x="1536" y="2188"/>
            <a:chExt cx="3648" cy="1777"/>
          </a:xfrm>
        </p:grpSpPr>
        <p:sp>
          <p:nvSpPr>
            <p:cNvPr id="7179" name="Text Box 22"/>
            <p:cNvSpPr txBox="1">
              <a:spLocks noChangeArrowheads="1"/>
            </p:cNvSpPr>
            <p:nvPr/>
          </p:nvSpPr>
          <p:spPr bwMode="auto">
            <a:xfrm>
              <a:off x="1687" y="2208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200"/>
                <a:t>N</a:t>
              </a:r>
              <a:endParaRPr lang="en-GB" sz="1200"/>
            </a:p>
          </p:txBody>
        </p:sp>
        <p:sp>
          <p:nvSpPr>
            <p:cNvPr id="7180" name="Text Box 36"/>
            <p:cNvSpPr txBox="1">
              <a:spLocks noChangeArrowheads="1"/>
            </p:cNvSpPr>
            <p:nvPr/>
          </p:nvSpPr>
          <p:spPr bwMode="auto">
            <a:xfrm>
              <a:off x="2966" y="2198"/>
              <a:ext cx="1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it-IT" sz="1000"/>
            </a:p>
          </p:txBody>
        </p:sp>
        <p:sp>
          <p:nvSpPr>
            <p:cNvPr id="7181" name="Line 8"/>
            <p:cNvSpPr>
              <a:spLocks noChangeShapeType="1"/>
            </p:cNvSpPr>
            <p:nvPr/>
          </p:nvSpPr>
          <p:spPr bwMode="auto">
            <a:xfrm>
              <a:off x="1536" y="3120"/>
              <a:ext cx="36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182" name="Line 9"/>
            <p:cNvSpPr>
              <a:spLocks noChangeShapeType="1"/>
            </p:cNvSpPr>
            <p:nvPr/>
          </p:nvSpPr>
          <p:spPr bwMode="auto">
            <a:xfrm>
              <a:off x="1536" y="3600"/>
              <a:ext cx="36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183" name="Rectangle 10"/>
            <p:cNvSpPr>
              <a:spLocks noChangeArrowheads="1"/>
            </p:cNvSpPr>
            <p:nvPr/>
          </p:nvSpPr>
          <p:spPr bwMode="auto">
            <a:xfrm>
              <a:off x="2448" y="3120"/>
              <a:ext cx="19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400" b="1"/>
                <a:t>M1</a:t>
              </a:r>
              <a:endParaRPr lang="en-GB" sz="1400" b="1"/>
            </a:p>
          </p:txBody>
        </p:sp>
        <p:sp>
          <p:nvSpPr>
            <p:cNvPr id="7184" name="Rectangle 12"/>
            <p:cNvSpPr>
              <a:spLocks noChangeArrowheads="1"/>
            </p:cNvSpPr>
            <p:nvPr/>
          </p:nvSpPr>
          <p:spPr bwMode="auto">
            <a:xfrm>
              <a:off x="3312" y="3120"/>
              <a:ext cx="19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5" name="Rectangle 13"/>
            <p:cNvSpPr>
              <a:spLocks noChangeArrowheads="1"/>
            </p:cNvSpPr>
            <p:nvPr/>
          </p:nvSpPr>
          <p:spPr bwMode="auto">
            <a:xfrm>
              <a:off x="3888" y="3120"/>
              <a:ext cx="19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6" name="Rectangle 14"/>
            <p:cNvSpPr>
              <a:spLocks noChangeArrowheads="1"/>
            </p:cNvSpPr>
            <p:nvPr/>
          </p:nvSpPr>
          <p:spPr bwMode="auto">
            <a:xfrm>
              <a:off x="3264" y="3264"/>
              <a:ext cx="2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/>
                <a:t>M3</a:t>
              </a:r>
              <a:endParaRPr lang="en-GB" sz="1400" b="1"/>
            </a:p>
          </p:txBody>
        </p:sp>
        <p:sp>
          <p:nvSpPr>
            <p:cNvPr id="7187" name="Rectangle 15"/>
            <p:cNvSpPr>
              <a:spLocks noChangeArrowheads="1"/>
            </p:cNvSpPr>
            <p:nvPr/>
          </p:nvSpPr>
          <p:spPr bwMode="auto">
            <a:xfrm>
              <a:off x="2784" y="3264"/>
              <a:ext cx="2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>
                  <a:solidFill>
                    <a:srgbClr val="FF0000"/>
                  </a:solidFill>
                </a:rPr>
                <a:t>M2</a:t>
              </a:r>
              <a:endParaRPr lang="en-GB" sz="1400" b="1">
                <a:solidFill>
                  <a:srgbClr val="FF0000"/>
                </a:solidFill>
              </a:endParaRPr>
            </a:p>
          </p:txBody>
        </p:sp>
        <p:sp>
          <p:nvSpPr>
            <p:cNvPr id="7188" name="Rectangle 16"/>
            <p:cNvSpPr>
              <a:spLocks noChangeArrowheads="1"/>
            </p:cNvSpPr>
            <p:nvPr/>
          </p:nvSpPr>
          <p:spPr bwMode="auto">
            <a:xfrm>
              <a:off x="3840" y="3264"/>
              <a:ext cx="2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/>
                <a:t>M4</a:t>
              </a:r>
              <a:endParaRPr lang="en-GB" sz="1400" b="1"/>
            </a:p>
          </p:txBody>
        </p:sp>
        <p:sp>
          <p:nvSpPr>
            <p:cNvPr id="7189" name="Text Box 23"/>
            <p:cNvSpPr txBox="1">
              <a:spLocks noChangeArrowheads="1"/>
            </p:cNvSpPr>
            <p:nvPr/>
          </p:nvSpPr>
          <p:spPr bwMode="auto">
            <a:xfrm>
              <a:off x="4380" y="3792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200"/>
                <a:t>C</a:t>
              </a:r>
              <a:endParaRPr lang="en-GB" sz="1200"/>
            </a:p>
          </p:txBody>
        </p:sp>
        <p:sp>
          <p:nvSpPr>
            <p:cNvPr id="7190" name="Freeform 29"/>
            <p:cNvSpPr>
              <a:spLocks/>
            </p:cNvSpPr>
            <p:nvPr/>
          </p:nvSpPr>
          <p:spPr bwMode="auto">
            <a:xfrm>
              <a:off x="1824" y="2280"/>
              <a:ext cx="888" cy="840"/>
            </a:xfrm>
            <a:custGeom>
              <a:avLst/>
              <a:gdLst>
                <a:gd name="T0" fmla="*/ 720 w 888"/>
                <a:gd name="T1" fmla="*/ 840 h 840"/>
                <a:gd name="T2" fmla="*/ 864 w 888"/>
                <a:gd name="T3" fmla="*/ 600 h 840"/>
                <a:gd name="T4" fmla="*/ 576 w 888"/>
                <a:gd name="T5" fmla="*/ 504 h 840"/>
                <a:gd name="T6" fmla="*/ 480 w 888"/>
                <a:gd name="T7" fmla="*/ 360 h 840"/>
                <a:gd name="T8" fmla="*/ 720 w 888"/>
                <a:gd name="T9" fmla="*/ 168 h 840"/>
                <a:gd name="T10" fmla="*/ 384 w 888"/>
                <a:gd name="T11" fmla="*/ 24 h 840"/>
                <a:gd name="T12" fmla="*/ 0 w 888"/>
                <a:gd name="T13" fmla="*/ 24 h 8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88"/>
                <a:gd name="T22" fmla="*/ 0 h 840"/>
                <a:gd name="T23" fmla="*/ 888 w 888"/>
                <a:gd name="T24" fmla="*/ 840 h 8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88" h="840">
                  <a:moveTo>
                    <a:pt x="720" y="840"/>
                  </a:moveTo>
                  <a:cubicBezTo>
                    <a:pt x="804" y="748"/>
                    <a:pt x="888" y="656"/>
                    <a:pt x="864" y="600"/>
                  </a:cubicBezTo>
                  <a:cubicBezTo>
                    <a:pt x="840" y="544"/>
                    <a:pt x="640" y="544"/>
                    <a:pt x="576" y="504"/>
                  </a:cubicBezTo>
                  <a:cubicBezTo>
                    <a:pt x="512" y="464"/>
                    <a:pt x="456" y="416"/>
                    <a:pt x="480" y="360"/>
                  </a:cubicBezTo>
                  <a:cubicBezTo>
                    <a:pt x="504" y="304"/>
                    <a:pt x="736" y="224"/>
                    <a:pt x="720" y="168"/>
                  </a:cubicBezTo>
                  <a:cubicBezTo>
                    <a:pt x="704" y="112"/>
                    <a:pt x="504" y="48"/>
                    <a:pt x="384" y="24"/>
                  </a:cubicBezTo>
                  <a:cubicBezTo>
                    <a:pt x="264" y="0"/>
                    <a:pt x="64" y="24"/>
                    <a:pt x="0" y="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191" name="Freeform 31"/>
            <p:cNvSpPr>
              <a:spLocks/>
            </p:cNvSpPr>
            <p:nvPr/>
          </p:nvSpPr>
          <p:spPr bwMode="auto">
            <a:xfrm>
              <a:off x="2544" y="3432"/>
              <a:ext cx="1088" cy="464"/>
            </a:xfrm>
            <a:custGeom>
              <a:avLst/>
              <a:gdLst>
                <a:gd name="T0" fmla="*/ 0 w 1088"/>
                <a:gd name="T1" fmla="*/ 168 h 464"/>
                <a:gd name="T2" fmla="*/ 48 w 1088"/>
                <a:gd name="T3" fmla="*/ 408 h 464"/>
                <a:gd name="T4" fmla="*/ 240 w 1088"/>
                <a:gd name="T5" fmla="*/ 408 h 464"/>
                <a:gd name="T6" fmla="*/ 288 w 1088"/>
                <a:gd name="T7" fmla="*/ 120 h 464"/>
                <a:gd name="T8" fmla="*/ 336 w 1088"/>
                <a:gd name="T9" fmla="*/ 24 h 464"/>
                <a:gd name="T10" fmla="*/ 432 w 1088"/>
                <a:gd name="T11" fmla="*/ 24 h 464"/>
                <a:gd name="T12" fmla="*/ 480 w 1088"/>
                <a:gd name="T13" fmla="*/ 168 h 464"/>
                <a:gd name="T14" fmla="*/ 528 w 1088"/>
                <a:gd name="T15" fmla="*/ 360 h 464"/>
                <a:gd name="T16" fmla="*/ 816 w 1088"/>
                <a:gd name="T17" fmla="*/ 456 h 464"/>
                <a:gd name="T18" fmla="*/ 1056 w 1088"/>
                <a:gd name="T19" fmla="*/ 408 h 464"/>
                <a:gd name="T20" fmla="*/ 1008 w 1088"/>
                <a:gd name="T21" fmla="*/ 264 h 464"/>
                <a:gd name="T22" fmla="*/ 864 w 1088"/>
                <a:gd name="T23" fmla="*/ 168 h 4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88"/>
                <a:gd name="T37" fmla="*/ 0 h 464"/>
                <a:gd name="T38" fmla="*/ 1088 w 1088"/>
                <a:gd name="T39" fmla="*/ 464 h 4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88" h="464">
                  <a:moveTo>
                    <a:pt x="0" y="168"/>
                  </a:moveTo>
                  <a:cubicBezTo>
                    <a:pt x="4" y="268"/>
                    <a:pt x="8" y="368"/>
                    <a:pt x="48" y="408"/>
                  </a:cubicBezTo>
                  <a:cubicBezTo>
                    <a:pt x="88" y="448"/>
                    <a:pt x="200" y="456"/>
                    <a:pt x="240" y="408"/>
                  </a:cubicBezTo>
                  <a:cubicBezTo>
                    <a:pt x="280" y="360"/>
                    <a:pt x="272" y="184"/>
                    <a:pt x="288" y="120"/>
                  </a:cubicBezTo>
                  <a:cubicBezTo>
                    <a:pt x="304" y="56"/>
                    <a:pt x="312" y="40"/>
                    <a:pt x="336" y="24"/>
                  </a:cubicBezTo>
                  <a:cubicBezTo>
                    <a:pt x="360" y="8"/>
                    <a:pt x="408" y="0"/>
                    <a:pt x="432" y="24"/>
                  </a:cubicBezTo>
                  <a:cubicBezTo>
                    <a:pt x="456" y="48"/>
                    <a:pt x="464" y="112"/>
                    <a:pt x="480" y="168"/>
                  </a:cubicBezTo>
                  <a:cubicBezTo>
                    <a:pt x="496" y="224"/>
                    <a:pt x="472" y="312"/>
                    <a:pt x="528" y="360"/>
                  </a:cubicBezTo>
                  <a:cubicBezTo>
                    <a:pt x="584" y="408"/>
                    <a:pt x="728" y="448"/>
                    <a:pt x="816" y="456"/>
                  </a:cubicBezTo>
                  <a:cubicBezTo>
                    <a:pt x="904" y="464"/>
                    <a:pt x="1024" y="440"/>
                    <a:pt x="1056" y="408"/>
                  </a:cubicBezTo>
                  <a:cubicBezTo>
                    <a:pt x="1088" y="376"/>
                    <a:pt x="1040" y="304"/>
                    <a:pt x="1008" y="264"/>
                  </a:cubicBezTo>
                  <a:cubicBezTo>
                    <a:pt x="976" y="224"/>
                    <a:pt x="920" y="196"/>
                    <a:pt x="864" y="1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192" name="Freeform 32"/>
            <p:cNvSpPr>
              <a:spLocks/>
            </p:cNvSpPr>
            <p:nvPr/>
          </p:nvSpPr>
          <p:spPr bwMode="auto">
            <a:xfrm>
              <a:off x="3384" y="2624"/>
              <a:ext cx="776" cy="496"/>
            </a:xfrm>
            <a:custGeom>
              <a:avLst/>
              <a:gdLst>
                <a:gd name="T0" fmla="*/ 24 w 776"/>
                <a:gd name="T1" fmla="*/ 496 h 496"/>
                <a:gd name="T2" fmla="*/ 24 w 776"/>
                <a:gd name="T3" fmla="*/ 256 h 496"/>
                <a:gd name="T4" fmla="*/ 168 w 776"/>
                <a:gd name="T5" fmla="*/ 64 h 496"/>
                <a:gd name="T6" fmla="*/ 552 w 776"/>
                <a:gd name="T7" fmla="*/ 16 h 496"/>
                <a:gd name="T8" fmla="*/ 744 w 776"/>
                <a:gd name="T9" fmla="*/ 160 h 496"/>
                <a:gd name="T10" fmla="*/ 744 w 776"/>
                <a:gd name="T11" fmla="*/ 304 h 496"/>
                <a:gd name="T12" fmla="*/ 648 w 776"/>
                <a:gd name="T13" fmla="*/ 400 h 496"/>
                <a:gd name="T14" fmla="*/ 600 w 776"/>
                <a:gd name="T15" fmla="*/ 496 h 4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76"/>
                <a:gd name="T25" fmla="*/ 0 h 496"/>
                <a:gd name="T26" fmla="*/ 776 w 776"/>
                <a:gd name="T27" fmla="*/ 496 h 4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76" h="496">
                  <a:moveTo>
                    <a:pt x="24" y="496"/>
                  </a:moveTo>
                  <a:cubicBezTo>
                    <a:pt x="12" y="412"/>
                    <a:pt x="0" y="328"/>
                    <a:pt x="24" y="256"/>
                  </a:cubicBezTo>
                  <a:cubicBezTo>
                    <a:pt x="48" y="184"/>
                    <a:pt x="80" y="104"/>
                    <a:pt x="168" y="64"/>
                  </a:cubicBezTo>
                  <a:cubicBezTo>
                    <a:pt x="256" y="24"/>
                    <a:pt x="456" y="0"/>
                    <a:pt x="552" y="16"/>
                  </a:cubicBezTo>
                  <a:cubicBezTo>
                    <a:pt x="648" y="32"/>
                    <a:pt x="712" y="112"/>
                    <a:pt x="744" y="160"/>
                  </a:cubicBezTo>
                  <a:cubicBezTo>
                    <a:pt x="776" y="208"/>
                    <a:pt x="760" y="264"/>
                    <a:pt x="744" y="304"/>
                  </a:cubicBezTo>
                  <a:cubicBezTo>
                    <a:pt x="728" y="344"/>
                    <a:pt x="672" y="368"/>
                    <a:pt x="648" y="400"/>
                  </a:cubicBezTo>
                  <a:cubicBezTo>
                    <a:pt x="624" y="432"/>
                    <a:pt x="612" y="464"/>
                    <a:pt x="600" y="4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193" name="Freeform 33"/>
            <p:cNvSpPr>
              <a:spLocks/>
            </p:cNvSpPr>
            <p:nvPr/>
          </p:nvSpPr>
          <p:spPr bwMode="auto">
            <a:xfrm>
              <a:off x="3952" y="3600"/>
              <a:ext cx="464" cy="360"/>
            </a:xfrm>
            <a:custGeom>
              <a:avLst/>
              <a:gdLst>
                <a:gd name="T0" fmla="*/ 32 w 464"/>
                <a:gd name="T1" fmla="*/ 0 h 360"/>
                <a:gd name="T2" fmla="*/ 32 w 464"/>
                <a:gd name="T3" fmla="*/ 144 h 360"/>
                <a:gd name="T4" fmla="*/ 224 w 464"/>
                <a:gd name="T5" fmla="*/ 336 h 360"/>
                <a:gd name="T6" fmla="*/ 464 w 464"/>
                <a:gd name="T7" fmla="*/ 288 h 3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4"/>
                <a:gd name="T13" fmla="*/ 0 h 360"/>
                <a:gd name="T14" fmla="*/ 464 w 464"/>
                <a:gd name="T15" fmla="*/ 360 h 3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4" h="360">
                  <a:moveTo>
                    <a:pt x="32" y="0"/>
                  </a:moveTo>
                  <a:cubicBezTo>
                    <a:pt x="16" y="44"/>
                    <a:pt x="0" y="88"/>
                    <a:pt x="32" y="144"/>
                  </a:cubicBezTo>
                  <a:cubicBezTo>
                    <a:pt x="64" y="200"/>
                    <a:pt x="152" y="312"/>
                    <a:pt x="224" y="336"/>
                  </a:cubicBezTo>
                  <a:cubicBezTo>
                    <a:pt x="296" y="360"/>
                    <a:pt x="380" y="324"/>
                    <a:pt x="464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194" name="Line 35"/>
            <p:cNvSpPr>
              <a:spLocks noChangeShapeType="1"/>
            </p:cNvSpPr>
            <p:nvPr/>
          </p:nvSpPr>
          <p:spPr bwMode="auto">
            <a:xfrm flipH="1">
              <a:off x="2544" y="230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195" name="Text Box 37"/>
            <p:cNvSpPr txBox="1">
              <a:spLocks noChangeArrowheads="1"/>
            </p:cNvSpPr>
            <p:nvPr/>
          </p:nvSpPr>
          <p:spPr bwMode="auto">
            <a:xfrm>
              <a:off x="2656" y="2188"/>
              <a:ext cx="107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100"/>
                <a:t>Lunga regione N terminale</a:t>
              </a:r>
              <a:endParaRPr lang="en-GB" sz="1100"/>
            </a:p>
          </p:txBody>
        </p:sp>
        <p:sp>
          <p:nvSpPr>
            <p:cNvPr id="7196" name="Line 38"/>
            <p:cNvSpPr>
              <a:spLocks noChangeShapeType="1"/>
            </p:cNvSpPr>
            <p:nvPr/>
          </p:nvSpPr>
          <p:spPr bwMode="auto">
            <a:xfrm flipH="1">
              <a:off x="2928" y="2544"/>
              <a:ext cx="3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197" name="Text Box 39"/>
            <p:cNvSpPr txBox="1">
              <a:spLocks noChangeArrowheads="1"/>
            </p:cNvSpPr>
            <p:nvPr/>
          </p:nvSpPr>
          <p:spPr bwMode="auto">
            <a:xfrm>
              <a:off x="3254" y="2382"/>
              <a:ext cx="178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100"/>
                <a:t>Delimita il canale. Entra nel piano della membr</a:t>
              </a:r>
            </a:p>
            <a:p>
              <a:r>
                <a:rPr lang="it-IT" sz="1100"/>
                <a:t>Senza attraversarla (regione P </a:t>
              </a:r>
              <a:r>
                <a:rPr lang="it-IT" sz="1100">
                  <a:cs typeface="Times New Roman" charset="0"/>
                </a:rPr>
                <a:t>~ VOC)</a:t>
              </a:r>
              <a:endParaRPr lang="en-GB" sz="1100"/>
            </a:p>
          </p:txBody>
        </p:sp>
      </p:grpSp>
      <p:sp>
        <p:nvSpPr>
          <p:cNvPr id="27" name="Arco 26"/>
          <p:cNvSpPr/>
          <p:nvPr/>
        </p:nvSpPr>
        <p:spPr>
          <a:xfrm rot="13841591">
            <a:off x="2882901" y="3783012"/>
            <a:ext cx="425450" cy="327025"/>
          </a:xfrm>
          <a:prstGeom prst="arc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solidFill>
                <a:srgbClr val="00FF00"/>
              </a:solidFill>
            </a:endParaRPr>
          </a:p>
        </p:txBody>
      </p:sp>
      <p:sp>
        <p:nvSpPr>
          <p:cNvPr id="29" name="Arco 28"/>
          <p:cNvSpPr/>
          <p:nvPr/>
        </p:nvSpPr>
        <p:spPr>
          <a:xfrm rot="16512666">
            <a:off x="4613276" y="4062412"/>
            <a:ext cx="425450" cy="327025"/>
          </a:xfrm>
          <a:prstGeom prst="arc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solidFill>
                <a:srgbClr val="00FF00"/>
              </a:solidFill>
            </a:endParaRPr>
          </a:p>
        </p:txBody>
      </p:sp>
      <p:sp>
        <p:nvSpPr>
          <p:cNvPr id="7176" name="CasellaDiTesto 29"/>
          <p:cNvSpPr txBox="1">
            <a:spLocks noChangeArrowheads="1"/>
          </p:cNvSpPr>
          <p:nvPr/>
        </p:nvSpPr>
        <p:spPr bwMode="auto">
          <a:xfrm>
            <a:off x="2932113" y="3711575"/>
            <a:ext cx="455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/>
              <a:t>S1</a:t>
            </a:r>
          </a:p>
        </p:txBody>
      </p:sp>
      <p:sp>
        <p:nvSpPr>
          <p:cNvPr id="7177" name="CasellaDiTesto 30"/>
          <p:cNvSpPr txBox="1">
            <a:spLocks noChangeArrowheads="1"/>
          </p:cNvSpPr>
          <p:nvPr/>
        </p:nvSpPr>
        <p:spPr bwMode="auto">
          <a:xfrm>
            <a:off x="4300538" y="3856038"/>
            <a:ext cx="455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/>
              <a:t>S2</a:t>
            </a:r>
          </a:p>
        </p:txBody>
      </p:sp>
      <p:sp>
        <p:nvSpPr>
          <p:cNvPr id="7178" name="CasellaDiTesto 31"/>
          <p:cNvSpPr txBox="1">
            <a:spLocks noChangeArrowheads="1"/>
          </p:cNvSpPr>
          <p:nvPr/>
        </p:nvSpPr>
        <p:spPr bwMode="auto">
          <a:xfrm>
            <a:off x="34925" y="5949950"/>
            <a:ext cx="61753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/>
              <a:t>S1/S2: sito di legame per il Glu</a:t>
            </a:r>
          </a:p>
          <a:p>
            <a:r>
              <a:rPr lang="it-IT" sz="1800">
                <a:solidFill>
                  <a:srgbClr val="C00000"/>
                </a:solidFill>
              </a:rPr>
              <a:t>M2</a:t>
            </a:r>
            <a:r>
              <a:rPr lang="it-IT" sz="1800"/>
              <a:t>: NMDA: Asn (permeabilità al Ca</a:t>
            </a:r>
            <a:r>
              <a:rPr lang="it-IT" sz="1800" baseline="30000"/>
              <a:t>2+</a:t>
            </a:r>
            <a:r>
              <a:rPr lang="it-IT" sz="1800"/>
              <a:t>, blocco da Mg</a:t>
            </a:r>
            <a:r>
              <a:rPr lang="it-IT" sz="1800" baseline="30000"/>
              <a:t>2+</a:t>
            </a:r>
            <a:r>
              <a:rPr lang="it-IT" sz="1800"/>
              <a:t>); </a:t>
            </a:r>
          </a:p>
          <a:p>
            <a:r>
              <a:rPr lang="it-IT" sz="1800"/>
              <a:t>        non-NMDA: Gln (Na</a:t>
            </a:r>
            <a:r>
              <a:rPr lang="it-IT" sz="1800" baseline="30000"/>
              <a:t>+</a:t>
            </a:r>
            <a:r>
              <a:rPr lang="it-IT" sz="1800"/>
              <a:t> e Ca</a:t>
            </a:r>
            <a:r>
              <a:rPr lang="it-IT" sz="1800" baseline="30000"/>
              <a:t>2+</a:t>
            </a:r>
            <a:r>
              <a:rPr lang="it-IT" sz="1800"/>
              <a:t>) o Arg (bassa perm al Ca</a:t>
            </a:r>
            <a:r>
              <a:rPr lang="it-IT" sz="1800" baseline="30000"/>
              <a:t>2+</a:t>
            </a:r>
            <a:r>
              <a:rPr lang="it-IT" sz="180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33513" y="381000"/>
            <a:ext cx="630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/>
              <a:t>3) RECETTORI DEI NUCLEOTIDI CICLICI</a:t>
            </a:r>
            <a:endParaRPr lang="en-GB" b="1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8925" y="1066800"/>
            <a:ext cx="86264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/>
              <a:t>Aperti da cGMP o cAMP (4L-R)</a:t>
            </a:r>
          </a:p>
          <a:p>
            <a:pPr algn="ctr"/>
            <a:r>
              <a:rPr lang="it-IT"/>
              <a:t>Strutturalmente omologhi ai canali ionici aperti da voltaggio (VOC)</a:t>
            </a:r>
          </a:p>
          <a:p>
            <a:pPr algn="ctr"/>
            <a:r>
              <a:rPr lang="it-IT"/>
              <a:t>Il </a:t>
            </a:r>
            <a:r>
              <a:rPr lang="it-IT" b="1"/>
              <a:t>sito di legame</a:t>
            </a:r>
            <a:r>
              <a:rPr lang="it-IT"/>
              <a:t> x i nucleotidi ciclici è localizzato nella porzione </a:t>
            </a:r>
            <a:r>
              <a:rPr lang="it-IT" u="sng"/>
              <a:t>intracellulare</a:t>
            </a:r>
            <a:r>
              <a:rPr lang="it-IT"/>
              <a:t> del recettore (extracellulare x le altre classi recettoriali)</a:t>
            </a:r>
          </a:p>
          <a:p>
            <a:pPr algn="ctr"/>
            <a:endParaRPr lang="it-IT" u="sng"/>
          </a:p>
          <a:p>
            <a:pPr algn="ctr"/>
            <a:r>
              <a:rPr lang="it-IT" u="sng"/>
              <a:t>ETEROOLIGOMERI</a:t>
            </a:r>
          </a:p>
          <a:p>
            <a:pPr algn="ctr"/>
            <a:r>
              <a:rPr lang="it-IT"/>
              <a:t>Formati da 4 subunità diverse</a:t>
            </a:r>
            <a:endParaRPr lang="en-GB"/>
          </a:p>
        </p:txBody>
      </p:sp>
      <p:grpSp>
        <p:nvGrpSpPr>
          <p:cNvPr id="8196" name="Group 43"/>
          <p:cNvGrpSpPr>
            <a:grpSpLocks/>
          </p:cNvGrpSpPr>
          <p:nvPr/>
        </p:nvGrpSpPr>
        <p:grpSpPr bwMode="auto">
          <a:xfrm>
            <a:off x="1828800" y="3794125"/>
            <a:ext cx="5791200" cy="2682875"/>
            <a:chOff x="1248" y="2390"/>
            <a:chExt cx="3648" cy="1690"/>
          </a:xfrm>
        </p:grpSpPr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1248" y="3024"/>
              <a:ext cx="36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1248" y="3504"/>
              <a:ext cx="36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1632" y="3024"/>
              <a:ext cx="19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1400" b="1"/>
                <a:t>M1</a:t>
              </a:r>
              <a:endParaRPr lang="en-GB" sz="1400" b="1"/>
            </a:p>
          </p:txBody>
        </p:sp>
        <p:sp>
          <p:nvSpPr>
            <p:cNvPr id="8202" name="Rectangle 11"/>
            <p:cNvSpPr>
              <a:spLocks noChangeArrowheads="1"/>
            </p:cNvSpPr>
            <p:nvPr/>
          </p:nvSpPr>
          <p:spPr bwMode="auto">
            <a:xfrm>
              <a:off x="2016" y="3024"/>
              <a:ext cx="19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3" name="Rectangle 12"/>
            <p:cNvSpPr>
              <a:spLocks noChangeArrowheads="1"/>
            </p:cNvSpPr>
            <p:nvPr/>
          </p:nvSpPr>
          <p:spPr bwMode="auto">
            <a:xfrm>
              <a:off x="3984" y="3024"/>
              <a:ext cx="19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4" name="Rectangle 14"/>
            <p:cNvSpPr>
              <a:spLocks noChangeArrowheads="1"/>
            </p:cNvSpPr>
            <p:nvPr/>
          </p:nvSpPr>
          <p:spPr bwMode="auto">
            <a:xfrm>
              <a:off x="1978" y="3168"/>
              <a:ext cx="2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/>
                <a:t>M2</a:t>
              </a:r>
              <a:endParaRPr lang="en-GB" sz="1400" b="1"/>
            </a:p>
          </p:txBody>
        </p:sp>
        <p:sp>
          <p:nvSpPr>
            <p:cNvPr id="8205" name="Freeform 16"/>
            <p:cNvSpPr>
              <a:spLocks/>
            </p:cNvSpPr>
            <p:nvPr/>
          </p:nvSpPr>
          <p:spPr bwMode="auto">
            <a:xfrm>
              <a:off x="2096" y="3504"/>
              <a:ext cx="448" cy="240"/>
            </a:xfrm>
            <a:custGeom>
              <a:avLst/>
              <a:gdLst>
                <a:gd name="T0" fmla="*/ 16 w 448"/>
                <a:gd name="T1" fmla="*/ 0 h 240"/>
                <a:gd name="T2" fmla="*/ 16 w 448"/>
                <a:gd name="T3" fmla="*/ 192 h 240"/>
                <a:gd name="T4" fmla="*/ 112 w 448"/>
                <a:gd name="T5" fmla="*/ 240 h 240"/>
                <a:gd name="T6" fmla="*/ 400 w 448"/>
                <a:gd name="T7" fmla="*/ 192 h 240"/>
                <a:gd name="T8" fmla="*/ 400 w 448"/>
                <a:gd name="T9" fmla="*/ 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8"/>
                <a:gd name="T16" fmla="*/ 0 h 240"/>
                <a:gd name="T17" fmla="*/ 448 w 448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8" h="240">
                  <a:moveTo>
                    <a:pt x="16" y="0"/>
                  </a:moveTo>
                  <a:cubicBezTo>
                    <a:pt x="8" y="76"/>
                    <a:pt x="0" y="152"/>
                    <a:pt x="16" y="192"/>
                  </a:cubicBezTo>
                  <a:cubicBezTo>
                    <a:pt x="32" y="232"/>
                    <a:pt x="48" y="240"/>
                    <a:pt x="112" y="240"/>
                  </a:cubicBezTo>
                  <a:cubicBezTo>
                    <a:pt x="176" y="240"/>
                    <a:pt x="352" y="232"/>
                    <a:pt x="400" y="192"/>
                  </a:cubicBezTo>
                  <a:cubicBezTo>
                    <a:pt x="448" y="152"/>
                    <a:pt x="400" y="32"/>
                    <a:pt x="40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06" name="Freeform 18"/>
            <p:cNvSpPr>
              <a:spLocks/>
            </p:cNvSpPr>
            <p:nvPr/>
          </p:nvSpPr>
          <p:spPr bwMode="auto">
            <a:xfrm>
              <a:off x="2448" y="2688"/>
              <a:ext cx="528" cy="336"/>
            </a:xfrm>
            <a:custGeom>
              <a:avLst/>
              <a:gdLst>
                <a:gd name="T0" fmla="*/ 42 w 608"/>
                <a:gd name="T1" fmla="*/ 336 h 336"/>
                <a:gd name="T2" fmla="*/ 42 w 608"/>
                <a:gd name="T3" fmla="*/ 96 h 336"/>
                <a:gd name="T4" fmla="*/ 292 w 608"/>
                <a:gd name="T5" fmla="*/ 0 h 336"/>
                <a:gd name="T6" fmla="*/ 500 w 608"/>
                <a:gd name="T7" fmla="*/ 96 h 336"/>
                <a:gd name="T8" fmla="*/ 459 w 608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8"/>
                <a:gd name="T16" fmla="*/ 0 h 336"/>
                <a:gd name="T17" fmla="*/ 608 w 608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8" h="336">
                  <a:moveTo>
                    <a:pt x="48" y="336"/>
                  </a:moveTo>
                  <a:cubicBezTo>
                    <a:pt x="24" y="244"/>
                    <a:pt x="0" y="152"/>
                    <a:pt x="48" y="96"/>
                  </a:cubicBezTo>
                  <a:cubicBezTo>
                    <a:pt x="96" y="40"/>
                    <a:pt x="248" y="0"/>
                    <a:pt x="336" y="0"/>
                  </a:cubicBezTo>
                  <a:cubicBezTo>
                    <a:pt x="424" y="0"/>
                    <a:pt x="544" y="40"/>
                    <a:pt x="576" y="96"/>
                  </a:cubicBezTo>
                  <a:cubicBezTo>
                    <a:pt x="608" y="152"/>
                    <a:pt x="568" y="244"/>
                    <a:pt x="528" y="3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07" name="Text Box 21"/>
            <p:cNvSpPr txBox="1">
              <a:spLocks noChangeArrowheads="1"/>
            </p:cNvSpPr>
            <p:nvPr/>
          </p:nvSpPr>
          <p:spPr bwMode="auto">
            <a:xfrm>
              <a:off x="1344" y="3840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200"/>
                <a:t>N</a:t>
              </a:r>
              <a:endParaRPr lang="en-GB" sz="1200"/>
            </a:p>
          </p:txBody>
        </p:sp>
        <p:sp>
          <p:nvSpPr>
            <p:cNvPr id="8208" name="Text Box 22"/>
            <p:cNvSpPr txBox="1">
              <a:spLocks noChangeArrowheads="1"/>
            </p:cNvSpPr>
            <p:nvPr/>
          </p:nvSpPr>
          <p:spPr bwMode="auto">
            <a:xfrm>
              <a:off x="4284" y="3907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200"/>
                <a:t>C</a:t>
              </a:r>
              <a:endParaRPr lang="en-GB" sz="1200"/>
            </a:p>
          </p:txBody>
        </p:sp>
        <p:sp>
          <p:nvSpPr>
            <p:cNvPr id="8209" name="Line 24"/>
            <p:cNvSpPr>
              <a:spLocks noChangeShapeType="1"/>
            </p:cNvSpPr>
            <p:nvPr/>
          </p:nvSpPr>
          <p:spPr bwMode="auto">
            <a:xfrm flipH="1">
              <a:off x="3648" y="2640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10" name="Text Box 27"/>
            <p:cNvSpPr txBox="1">
              <a:spLocks noChangeArrowheads="1"/>
            </p:cNvSpPr>
            <p:nvPr/>
          </p:nvSpPr>
          <p:spPr bwMode="auto">
            <a:xfrm>
              <a:off x="3650" y="2390"/>
              <a:ext cx="10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000"/>
                <a:t>Regione a P (</a:t>
              </a:r>
              <a:r>
                <a:rPr lang="it-IT" sz="1000">
                  <a:cs typeface="Times New Roman" charset="0"/>
                </a:rPr>
                <a:t>~ VOC x K</a:t>
              </a:r>
              <a:r>
                <a:rPr lang="it-IT" sz="1000" baseline="30000">
                  <a:cs typeface="Times New Roman" charset="0"/>
                </a:rPr>
                <a:t>+</a:t>
              </a:r>
              <a:r>
                <a:rPr lang="it-IT" sz="1000">
                  <a:cs typeface="Times New Roman" charset="0"/>
                </a:rPr>
                <a:t>)</a:t>
              </a:r>
            </a:p>
            <a:p>
              <a:r>
                <a:rPr lang="it-IT" sz="1000">
                  <a:cs typeface="Times New Roman" charset="0"/>
                </a:rPr>
                <a:t>Imp x la formazione del poro</a:t>
              </a:r>
              <a:endParaRPr lang="en-GB" sz="1000"/>
            </a:p>
          </p:txBody>
        </p:sp>
        <p:sp>
          <p:nvSpPr>
            <p:cNvPr id="8211" name="Rectangle 28"/>
            <p:cNvSpPr>
              <a:spLocks noChangeArrowheads="1"/>
            </p:cNvSpPr>
            <p:nvPr/>
          </p:nvSpPr>
          <p:spPr bwMode="auto">
            <a:xfrm>
              <a:off x="2400" y="3024"/>
              <a:ext cx="19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2" name="Rectangle 29"/>
            <p:cNvSpPr>
              <a:spLocks noChangeArrowheads="1"/>
            </p:cNvSpPr>
            <p:nvPr/>
          </p:nvSpPr>
          <p:spPr bwMode="auto">
            <a:xfrm>
              <a:off x="2784" y="3024"/>
              <a:ext cx="19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3" name="Rectangle 30"/>
            <p:cNvSpPr>
              <a:spLocks noChangeArrowheads="1"/>
            </p:cNvSpPr>
            <p:nvPr/>
          </p:nvSpPr>
          <p:spPr bwMode="auto">
            <a:xfrm>
              <a:off x="3168" y="3024"/>
              <a:ext cx="19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4" name="Rectangle 13"/>
            <p:cNvSpPr>
              <a:spLocks noChangeArrowheads="1"/>
            </p:cNvSpPr>
            <p:nvPr/>
          </p:nvSpPr>
          <p:spPr bwMode="auto">
            <a:xfrm>
              <a:off x="2352" y="3168"/>
              <a:ext cx="2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/>
                <a:t>M3</a:t>
              </a:r>
              <a:endParaRPr lang="en-GB" sz="1400" b="1"/>
            </a:p>
          </p:txBody>
        </p:sp>
        <p:sp>
          <p:nvSpPr>
            <p:cNvPr id="8215" name="Rectangle 15"/>
            <p:cNvSpPr>
              <a:spLocks noChangeArrowheads="1"/>
            </p:cNvSpPr>
            <p:nvPr/>
          </p:nvSpPr>
          <p:spPr bwMode="auto">
            <a:xfrm>
              <a:off x="2746" y="3168"/>
              <a:ext cx="2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/>
                <a:t>M4</a:t>
              </a:r>
              <a:endParaRPr lang="en-GB" sz="1400" b="1"/>
            </a:p>
          </p:txBody>
        </p:sp>
        <p:sp>
          <p:nvSpPr>
            <p:cNvPr id="8216" name="Rectangle 31"/>
            <p:cNvSpPr>
              <a:spLocks noChangeArrowheads="1"/>
            </p:cNvSpPr>
            <p:nvPr/>
          </p:nvSpPr>
          <p:spPr bwMode="auto">
            <a:xfrm>
              <a:off x="3120" y="3168"/>
              <a:ext cx="2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/>
                <a:t>M5</a:t>
              </a:r>
              <a:endParaRPr lang="en-GB" sz="1400" b="1"/>
            </a:p>
          </p:txBody>
        </p:sp>
        <p:sp>
          <p:nvSpPr>
            <p:cNvPr id="8217" name="Rectangle 32"/>
            <p:cNvSpPr>
              <a:spLocks noChangeArrowheads="1"/>
            </p:cNvSpPr>
            <p:nvPr/>
          </p:nvSpPr>
          <p:spPr bwMode="auto">
            <a:xfrm>
              <a:off x="3946" y="3168"/>
              <a:ext cx="2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/>
                <a:t>M6</a:t>
              </a:r>
              <a:endParaRPr lang="en-GB" sz="1400" b="1"/>
            </a:p>
          </p:txBody>
        </p:sp>
        <p:sp>
          <p:nvSpPr>
            <p:cNvPr id="8218" name="Freeform 33"/>
            <p:cNvSpPr>
              <a:spLocks/>
            </p:cNvSpPr>
            <p:nvPr/>
          </p:nvSpPr>
          <p:spPr bwMode="auto">
            <a:xfrm>
              <a:off x="2880" y="3504"/>
              <a:ext cx="448" cy="240"/>
            </a:xfrm>
            <a:custGeom>
              <a:avLst/>
              <a:gdLst>
                <a:gd name="T0" fmla="*/ 16 w 448"/>
                <a:gd name="T1" fmla="*/ 0 h 240"/>
                <a:gd name="T2" fmla="*/ 16 w 448"/>
                <a:gd name="T3" fmla="*/ 192 h 240"/>
                <a:gd name="T4" fmla="*/ 112 w 448"/>
                <a:gd name="T5" fmla="*/ 240 h 240"/>
                <a:gd name="T6" fmla="*/ 400 w 448"/>
                <a:gd name="T7" fmla="*/ 192 h 240"/>
                <a:gd name="T8" fmla="*/ 400 w 448"/>
                <a:gd name="T9" fmla="*/ 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8"/>
                <a:gd name="T16" fmla="*/ 0 h 240"/>
                <a:gd name="T17" fmla="*/ 448 w 448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8" h="240">
                  <a:moveTo>
                    <a:pt x="16" y="0"/>
                  </a:moveTo>
                  <a:cubicBezTo>
                    <a:pt x="8" y="76"/>
                    <a:pt x="0" y="152"/>
                    <a:pt x="16" y="192"/>
                  </a:cubicBezTo>
                  <a:cubicBezTo>
                    <a:pt x="32" y="232"/>
                    <a:pt x="48" y="240"/>
                    <a:pt x="112" y="240"/>
                  </a:cubicBezTo>
                  <a:cubicBezTo>
                    <a:pt x="176" y="240"/>
                    <a:pt x="352" y="232"/>
                    <a:pt x="400" y="192"/>
                  </a:cubicBezTo>
                  <a:cubicBezTo>
                    <a:pt x="448" y="152"/>
                    <a:pt x="400" y="32"/>
                    <a:pt x="40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19" name="Freeform 34"/>
            <p:cNvSpPr>
              <a:spLocks/>
            </p:cNvSpPr>
            <p:nvPr/>
          </p:nvSpPr>
          <p:spPr bwMode="auto">
            <a:xfrm>
              <a:off x="1680" y="2688"/>
              <a:ext cx="528" cy="336"/>
            </a:xfrm>
            <a:custGeom>
              <a:avLst/>
              <a:gdLst>
                <a:gd name="T0" fmla="*/ 42 w 608"/>
                <a:gd name="T1" fmla="*/ 336 h 336"/>
                <a:gd name="T2" fmla="*/ 42 w 608"/>
                <a:gd name="T3" fmla="*/ 96 h 336"/>
                <a:gd name="T4" fmla="*/ 292 w 608"/>
                <a:gd name="T5" fmla="*/ 0 h 336"/>
                <a:gd name="T6" fmla="*/ 500 w 608"/>
                <a:gd name="T7" fmla="*/ 96 h 336"/>
                <a:gd name="T8" fmla="*/ 459 w 608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8"/>
                <a:gd name="T16" fmla="*/ 0 h 336"/>
                <a:gd name="T17" fmla="*/ 608 w 608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8" h="336">
                  <a:moveTo>
                    <a:pt x="48" y="336"/>
                  </a:moveTo>
                  <a:cubicBezTo>
                    <a:pt x="24" y="244"/>
                    <a:pt x="0" y="152"/>
                    <a:pt x="48" y="96"/>
                  </a:cubicBezTo>
                  <a:cubicBezTo>
                    <a:pt x="96" y="40"/>
                    <a:pt x="248" y="0"/>
                    <a:pt x="336" y="0"/>
                  </a:cubicBezTo>
                  <a:cubicBezTo>
                    <a:pt x="424" y="0"/>
                    <a:pt x="544" y="40"/>
                    <a:pt x="576" y="96"/>
                  </a:cubicBezTo>
                  <a:cubicBezTo>
                    <a:pt x="608" y="152"/>
                    <a:pt x="568" y="244"/>
                    <a:pt x="528" y="3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20" name="Freeform 35"/>
            <p:cNvSpPr>
              <a:spLocks/>
            </p:cNvSpPr>
            <p:nvPr/>
          </p:nvSpPr>
          <p:spPr bwMode="auto">
            <a:xfrm>
              <a:off x="1488" y="3504"/>
              <a:ext cx="264" cy="384"/>
            </a:xfrm>
            <a:custGeom>
              <a:avLst/>
              <a:gdLst>
                <a:gd name="T0" fmla="*/ 240 w 264"/>
                <a:gd name="T1" fmla="*/ 0 h 384"/>
                <a:gd name="T2" fmla="*/ 240 w 264"/>
                <a:gd name="T3" fmla="*/ 192 h 384"/>
                <a:gd name="T4" fmla="*/ 96 w 264"/>
                <a:gd name="T5" fmla="*/ 288 h 384"/>
                <a:gd name="T6" fmla="*/ 0 w 26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4"/>
                <a:gd name="T13" fmla="*/ 0 h 384"/>
                <a:gd name="T14" fmla="*/ 264 w 26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4" h="384">
                  <a:moveTo>
                    <a:pt x="240" y="0"/>
                  </a:moveTo>
                  <a:cubicBezTo>
                    <a:pt x="252" y="72"/>
                    <a:pt x="264" y="144"/>
                    <a:pt x="240" y="192"/>
                  </a:cubicBezTo>
                  <a:cubicBezTo>
                    <a:pt x="216" y="240"/>
                    <a:pt x="136" y="256"/>
                    <a:pt x="96" y="288"/>
                  </a:cubicBezTo>
                  <a:cubicBezTo>
                    <a:pt x="56" y="320"/>
                    <a:pt x="28" y="352"/>
                    <a:pt x="0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21" name="Freeform 36"/>
            <p:cNvSpPr>
              <a:spLocks/>
            </p:cNvSpPr>
            <p:nvPr/>
          </p:nvSpPr>
          <p:spPr bwMode="auto">
            <a:xfrm>
              <a:off x="4048" y="3504"/>
              <a:ext cx="336" cy="480"/>
            </a:xfrm>
            <a:custGeom>
              <a:avLst/>
              <a:gdLst>
                <a:gd name="T0" fmla="*/ 32 w 336"/>
                <a:gd name="T1" fmla="*/ 0 h 480"/>
                <a:gd name="T2" fmla="*/ 32 w 336"/>
                <a:gd name="T3" fmla="*/ 96 h 480"/>
                <a:gd name="T4" fmla="*/ 224 w 336"/>
                <a:gd name="T5" fmla="*/ 144 h 480"/>
                <a:gd name="T6" fmla="*/ 320 w 336"/>
                <a:gd name="T7" fmla="*/ 240 h 480"/>
                <a:gd name="T8" fmla="*/ 128 w 336"/>
                <a:gd name="T9" fmla="*/ 336 h 480"/>
                <a:gd name="T10" fmla="*/ 128 w 336"/>
                <a:gd name="T11" fmla="*/ 432 h 480"/>
                <a:gd name="T12" fmla="*/ 272 w 336"/>
                <a:gd name="T13" fmla="*/ 480 h 4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80"/>
                <a:gd name="T23" fmla="*/ 336 w 336"/>
                <a:gd name="T24" fmla="*/ 480 h 4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80">
                  <a:moveTo>
                    <a:pt x="32" y="0"/>
                  </a:moveTo>
                  <a:cubicBezTo>
                    <a:pt x="16" y="36"/>
                    <a:pt x="0" y="72"/>
                    <a:pt x="32" y="96"/>
                  </a:cubicBezTo>
                  <a:cubicBezTo>
                    <a:pt x="64" y="120"/>
                    <a:pt x="176" y="120"/>
                    <a:pt x="224" y="144"/>
                  </a:cubicBezTo>
                  <a:cubicBezTo>
                    <a:pt x="272" y="168"/>
                    <a:pt x="336" y="208"/>
                    <a:pt x="320" y="240"/>
                  </a:cubicBezTo>
                  <a:cubicBezTo>
                    <a:pt x="304" y="272"/>
                    <a:pt x="160" y="304"/>
                    <a:pt x="128" y="336"/>
                  </a:cubicBezTo>
                  <a:cubicBezTo>
                    <a:pt x="96" y="368"/>
                    <a:pt x="104" y="408"/>
                    <a:pt x="128" y="432"/>
                  </a:cubicBezTo>
                  <a:cubicBezTo>
                    <a:pt x="152" y="456"/>
                    <a:pt x="212" y="468"/>
                    <a:pt x="272" y="48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22" name="Freeform 37"/>
            <p:cNvSpPr>
              <a:spLocks/>
            </p:cNvSpPr>
            <p:nvPr/>
          </p:nvSpPr>
          <p:spPr bwMode="auto">
            <a:xfrm>
              <a:off x="3248" y="2712"/>
              <a:ext cx="320" cy="312"/>
            </a:xfrm>
            <a:custGeom>
              <a:avLst/>
              <a:gdLst>
                <a:gd name="T0" fmla="*/ 16 w 320"/>
                <a:gd name="T1" fmla="*/ 312 h 312"/>
                <a:gd name="T2" fmla="*/ 16 w 320"/>
                <a:gd name="T3" fmla="*/ 168 h 312"/>
                <a:gd name="T4" fmla="*/ 112 w 320"/>
                <a:gd name="T5" fmla="*/ 72 h 312"/>
                <a:gd name="T6" fmla="*/ 112 w 320"/>
                <a:gd name="T7" fmla="*/ 24 h 312"/>
                <a:gd name="T8" fmla="*/ 208 w 320"/>
                <a:gd name="T9" fmla="*/ 24 h 312"/>
                <a:gd name="T10" fmla="*/ 304 w 320"/>
                <a:gd name="T11" fmla="*/ 168 h 312"/>
                <a:gd name="T12" fmla="*/ 304 w 320"/>
                <a:gd name="T13" fmla="*/ 312 h 3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0"/>
                <a:gd name="T22" fmla="*/ 0 h 312"/>
                <a:gd name="T23" fmla="*/ 320 w 320"/>
                <a:gd name="T24" fmla="*/ 312 h 3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0" h="312">
                  <a:moveTo>
                    <a:pt x="16" y="312"/>
                  </a:moveTo>
                  <a:cubicBezTo>
                    <a:pt x="8" y="260"/>
                    <a:pt x="0" y="208"/>
                    <a:pt x="16" y="168"/>
                  </a:cubicBezTo>
                  <a:cubicBezTo>
                    <a:pt x="32" y="128"/>
                    <a:pt x="96" y="96"/>
                    <a:pt x="112" y="72"/>
                  </a:cubicBezTo>
                  <a:cubicBezTo>
                    <a:pt x="128" y="48"/>
                    <a:pt x="96" y="32"/>
                    <a:pt x="112" y="24"/>
                  </a:cubicBezTo>
                  <a:cubicBezTo>
                    <a:pt x="128" y="16"/>
                    <a:pt x="176" y="0"/>
                    <a:pt x="208" y="24"/>
                  </a:cubicBezTo>
                  <a:cubicBezTo>
                    <a:pt x="240" y="48"/>
                    <a:pt x="288" y="120"/>
                    <a:pt x="304" y="168"/>
                  </a:cubicBezTo>
                  <a:cubicBezTo>
                    <a:pt x="320" y="216"/>
                    <a:pt x="304" y="288"/>
                    <a:pt x="304" y="3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23" name="Freeform 40"/>
            <p:cNvSpPr>
              <a:spLocks/>
            </p:cNvSpPr>
            <p:nvPr/>
          </p:nvSpPr>
          <p:spPr bwMode="auto">
            <a:xfrm>
              <a:off x="3536" y="3024"/>
              <a:ext cx="224" cy="192"/>
            </a:xfrm>
            <a:custGeom>
              <a:avLst/>
              <a:gdLst>
                <a:gd name="T0" fmla="*/ 16 w 224"/>
                <a:gd name="T1" fmla="*/ 0 h 192"/>
                <a:gd name="T2" fmla="*/ 16 w 224"/>
                <a:gd name="T3" fmla="*/ 144 h 192"/>
                <a:gd name="T4" fmla="*/ 112 w 224"/>
                <a:gd name="T5" fmla="*/ 192 h 192"/>
                <a:gd name="T6" fmla="*/ 208 w 224"/>
                <a:gd name="T7" fmla="*/ 144 h 192"/>
                <a:gd name="T8" fmla="*/ 208 w 224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192"/>
                <a:gd name="T17" fmla="*/ 224 w 224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192">
                  <a:moveTo>
                    <a:pt x="16" y="0"/>
                  </a:moveTo>
                  <a:cubicBezTo>
                    <a:pt x="8" y="56"/>
                    <a:pt x="0" y="112"/>
                    <a:pt x="16" y="144"/>
                  </a:cubicBezTo>
                  <a:cubicBezTo>
                    <a:pt x="32" y="176"/>
                    <a:pt x="80" y="192"/>
                    <a:pt x="112" y="192"/>
                  </a:cubicBezTo>
                  <a:cubicBezTo>
                    <a:pt x="144" y="192"/>
                    <a:pt x="192" y="176"/>
                    <a:pt x="208" y="144"/>
                  </a:cubicBezTo>
                  <a:cubicBezTo>
                    <a:pt x="224" y="112"/>
                    <a:pt x="216" y="56"/>
                    <a:pt x="208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24" name="Freeform 42"/>
            <p:cNvSpPr>
              <a:spLocks/>
            </p:cNvSpPr>
            <p:nvPr/>
          </p:nvSpPr>
          <p:spPr bwMode="auto">
            <a:xfrm>
              <a:off x="3728" y="2720"/>
              <a:ext cx="368" cy="304"/>
            </a:xfrm>
            <a:custGeom>
              <a:avLst/>
              <a:gdLst>
                <a:gd name="T0" fmla="*/ 16 w 368"/>
                <a:gd name="T1" fmla="*/ 304 h 304"/>
                <a:gd name="T2" fmla="*/ 16 w 368"/>
                <a:gd name="T3" fmla="*/ 112 h 304"/>
                <a:gd name="T4" fmla="*/ 112 w 368"/>
                <a:gd name="T5" fmla="*/ 16 h 304"/>
                <a:gd name="T6" fmla="*/ 256 w 368"/>
                <a:gd name="T7" fmla="*/ 16 h 304"/>
                <a:gd name="T8" fmla="*/ 352 w 368"/>
                <a:gd name="T9" fmla="*/ 112 h 304"/>
                <a:gd name="T10" fmla="*/ 352 w 368"/>
                <a:gd name="T11" fmla="*/ 304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8"/>
                <a:gd name="T19" fmla="*/ 0 h 304"/>
                <a:gd name="T20" fmla="*/ 368 w 368"/>
                <a:gd name="T21" fmla="*/ 304 h 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8" h="304">
                  <a:moveTo>
                    <a:pt x="16" y="304"/>
                  </a:moveTo>
                  <a:cubicBezTo>
                    <a:pt x="8" y="232"/>
                    <a:pt x="0" y="160"/>
                    <a:pt x="16" y="112"/>
                  </a:cubicBezTo>
                  <a:cubicBezTo>
                    <a:pt x="32" y="64"/>
                    <a:pt x="72" y="32"/>
                    <a:pt x="112" y="16"/>
                  </a:cubicBezTo>
                  <a:cubicBezTo>
                    <a:pt x="152" y="0"/>
                    <a:pt x="216" y="0"/>
                    <a:pt x="256" y="16"/>
                  </a:cubicBezTo>
                  <a:cubicBezTo>
                    <a:pt x="296" y="32"/>
                    <a:pt x="336" y="64"/>
                    <a:pt x="352" y="112"/>
                  </a:cubicBezTo>
                  <a:cubicBezTo>
                    <a:pt x="368" y="160"/>
                    <a:pt x="360" y="232"/>
                    <a:pt x="352" y="3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cxnSp>
        <p:nvCxnSpPr>
          <p:cNvPr id="32" name="Connettore 2 31"/>
          <p:cNvCxnSpPr/>
          <p:nvPr/>
        </p:nvCxnSpPr>
        <p:spPr>
          <a:xfrm flipH="1">
            <a:off x="6875463" y="5876925"/>
            <a:ext cx="3603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8" name="CasellaDiTesto 32"/>
          <p:cNvSpPr txBox="1">
            <a:spLocks noChangeArrowheads="1"/>
          </p:cNvSpPr>
          <p:nvPr/>
        </p:nvSpPr>
        <p:spPr bwMode="auto">
          <a:xfrm>
            <a:off x="7235825" y="5589588"/>
            <a:ext cx="2736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/>
              <a:t>Sito di legame x i nucleotidi ciclici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09713" y="304800"/>
            <a:ext cx="615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/>
              <a:t>4) RECETTORI IONOTROPICI DELL’ATP</a:t>
            </a:r>
            <a:endParaRPr lang="en-GB" b="1"/>
          </a:p>
        </p:txBody>
      </p:sp>
      <p:sp>
        <p:nvSpPr>
          <p:cNvPr id="9219" name="Text Box 14"/>
          <p:cNvSpPr txBox="1">
            <a:spLocks noChangeArrowheads="1"/>
          </p:cNvSpPr>
          <p:nvPr/>
        </p:nvSpPr>
        <p:spPr bwMode="auto">
          <a:xfrm>
            <a:off x="395288" y="990600"/>
            <a:ext cx="8353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100"/>
              <a:t>Ad oggi sono state clonate 7 subunità che codificano per questi rec (P2X</a:t>
            </a:r>
            <a:r>
              <a:rPr lang="it-IT" sz="2100" baseline="-25000"/>
              <a:t>1-7</a:t>
            </a:r>
            <a:r>
              <a:rPr lang="it-IT" sz="2100"/>
              <a:t>)</a:t>
            </a:r>
            <a:endParaRPr lang="en-GB" sz="2100"/>
          </a:p>
        </p:txBody>
      </p:sp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973138" y="1752600"/>
            <a:ext cx="7239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u="sng"/>
              <a:t>OMOOLIGOMERI</a:t>
            </a:r>
          </a:p>
          <a:p>
            <a:pPr algn="ctr"/>
            <a:r>
              <a:rPr lang="it-IT"/>
              <a:t>Alcune subunità di questa classe si assemblano a formare</a:t>
            </a:r>
          </a:p>
          <a:p>
            <a:pPr algn="ctr"/>
            <a:r>
              <a:rPr lang="it-IT"/>
              <a:t>recettori omooligomerici costituiti da 3 subunità uguali,</a:t>
            </a:r>
          </a:p>
          <a:p>
            <a:pPr algn="ctr"/>
            <a:r>
              <a:rPr lang="it-IT"/>
              <a:t>ognuna contenente un sito di legame per il ligando</a:t>
            </a:r>
            <a:endParaRPr lang="en-GB"/>
          </a:p>
        </p:txBody>
      </p:sp>
      <p:grpSp>
        <p:nvGrpSpPr>
          <p:cNvPr id="9221" name="Group 21"/>
          <p:cNvGrpSpPr>
            <a:grpSpLocks/>
          </p:cNvGrpSpPr>
          <p:nvPr/>
        </p:nvGrpSpPr>
        <p:grpSpPr bwMode="auto">
          <a:xfrm>
            <a:off x="2409825" y="3489325"/>
            <a:ext cx="4524375" cy="2911475"/>
            <a:chOff x="1518" y="2198"/>
            <a:chExt cx="2850" cy="1834"/>
          </a:xfrm>
        </p:grpSpPr>
        <p:grpSp>
          <p:nvGrpSpPr>
            <p:cNvPr id="9224" name="Group 13"/>
            <p:cNvGrpSpPr>
              <a:grpSpLocks/>
            </p:cNvGrpSpPr>
            <p:nvPr/>
          </p:nvGrpSpPr>
          <p:grpSpPr bwMode="auto">
            <a:xfrm>
              <a:off x="1518" y="2304"/>
              <a:ext cx="2514" cy="1640"/>
              <a:chOff x="846" y="2440"/>
              <a:chExt cx="2514" cy="1640"/>
            </a:xfrm>
          </p:grpSpPr>
          <p:sp>
            <p:nvSpPr>
              <p:cNvPr id="9230" name="Freeform 11"/>
              <p:cNvSpPr>
                <a:spLocks/>
              </p:cNvSpPr>
              <p:nvPr/>
            </p:nvSpPr>
            <p:spPr bwMode="auto">
              <a:xfrm>
                <a:off x="2400" y="3504"/>
                <a:ext cx="336" cy="480"/>
              </a:xfrm>
              <a:custGeom>
                <a:avLst/>
                <a:gdLst>
                  <a:gd name="T0" fmla="*/ 32 w 336"/>
                  <a:gd name="T1" fmla="*/ 0 h 480"/>
                  <a:gd name="T2" fmla="*/ 32 w 336"/>
                  <a:gd name="T3" fmla="*/ 96 h 480"/>
                  <a:gd name="T4" fmla="*/ 224 w 336"/>
                  <a:gd name="T5" fmla="*/ 144 h 480"/>
                  <a:gd name="T6" fmla="*/ 320 w 336"/>
                  <a:gd name="T7" fmla="*/ 240 h 480"/>
                  <a:gd name="T8" fmla="*/ 128 w 336"/>
                  <a:gd name="T9" fmla="*/ 336 h 480"/>
                  <a:gd name="T10" fmla="*/ 128 w 336"/>
                  <a:gd name="T11" fmla="*/ 432 h 480"/>
                  <a:gd name="T12" fmla="*/ 272 w 336"/>
                  <a:gd name="T13" fmla="*/ 480 h 4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80"/>
                  <a:gd name="T23" fmla="*/ 336 w 336"/>
                  <a:gd name="T24" fmla="*/ 480 h 4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80">
                    <a:moveTo>
                      <a:pt x="32" y="0"/>
                    </a:moveTo>
                    <a:cubicBezTo>
                      <a:pt x="16" y="36"/>
                      <a:pt x="0" y="72"/>
                      <a:pt x="32" y="96"/>
                    </a:cubicBezTo>
                    <a:cubicBezTo>
                      <a:pt x="64" y="120"/>
                      <a:pt x="176" y="120"/>
                      <a:pt x="224" y="144"/>
                    </a:cubicBezTo>
                    <a:cubicBezTo>
                      <a:pt x="272" y="168"/>
                      <a:pt x="336" y="208"/>
                      <a:pt x="320" y="240"/>
                    </a:cubicBezTo>
                    <a:cubicBezTo>
                      <a:pt x="304" y="272"/>
                      <a:pt x="160" y="304"/>
                      <a:pt x="128" y="336"/>
                    </a:cubicBezTo>
                    <a:cubicBezTo>
                      <a:pt x="96" y="368"/>
                      <a:pt x="104" y="408"/>
                      <a:pt x="128" y="432"/>
                    </a:cubicBezTo>
                    <a:cubicBezTo>
                      <a:pt x="152" y="456"/>
                      <a:pt x="212" y="468"/>
                      <a:pt x="272" y="4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31" name="Freeform 10"/>
              <p:cNvSpPr>
                <a:spLocks/>
              </p:cNvSpPr>
              <p:nvPr/>
            </p:nvSpPr>
            <p:spPr bwMode="auto">
              <a:xfrm>
                <a:off x="1464" y="3504"/>
                <a:ext cx="264" cy="384"/>
              </a:xfrm>
              <a:custGeom>
                <a:avLst/>
                <a:gdLst>
                  <a:gd name="T0" fmla="*/ 240 w 264"/>
                  <a:gd name="T1" fmla="*/ 0 h 384"/>
                  <a:gd name="T2" fmla="*/ 240 w 264"/>
                  <a:gd name="T3" fmla="*/ 192 h 384"/>
                  <a:gd name="T4" fmla="*/ 96 w 264"/>
                  <a:gd name="T5" fmla="*/ 288 h 384"/>
                  <a:gd name="T6" fmla="*/ 0 w 264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4"/>
                  <a:gd name="T13" fmla="*/ 0 h 384"/>
                  <a:gd name="T14" fmla="*/ 264 w 264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4" h="384">
                    <a:moveTo>
                      <a:pt x="240" y="0"/>
                    </a:moveTo>
                    <a:cubicBezTo>
                      <a:pt x="252" y="72"/>
                      <a:pt x="264" y="144"/>
                      <a:pt x="240" y="192"/>
                    </a:cubicBezTo>
                    <a:cubicBezTo>
                      <a:pt x="216" y="240"/>
                      <a:pt x="136" y="256"/>
                      <a:pt x="96" y="288"/>
                    </a:cubicBezTo>
                    <a:cubicBezTo>
                      <a:pt x="56" y="320"/>
                      <a:pt x="28" y="352"/>
                      <a:pt x="0" y="38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32" name="Line 3"/>
              <p:cNvSpPr>
                <a:spLocks noChangeShapeType="1"/>
              </p:cNvSpPr>
              <p:nvPr/>
            </p:nvSpPr>
            <p:spPr bwMode="auto">
              <a:xfrm>
                <a:off x="846" y="3045"/>
                <a:ext cx="25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33" name="Line 4"/>
              <p:cNvSpPr>
                <a:spLocks noChangeShapeType="1"/>
              </p:cNvSpPr>
              <p:nvPr/>
            </p:nvSpPr>
            <p:spPr bwMode="auto">
              <a:xfrm>
                <a:off x="846" y="3525"/>
                <a:ext cx="25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34" name="Rectangle 5"/>
              <p:cNvSpPr>
                <a:spLocks noChangeArrowheads="1"/>
              </p:cNvSpPr>
              <p:nvPr/>
            </p:nvSpPr>
            <p:spPr bwMode="auto">
              <a:xfrm>
                <a:off x="1632" y="3045"/>
                <a:ext cx="192" cy="48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it-IT" sz="1400" b="1"/>
                  <a:t>M1</a:t>
                </a:r>
                <a:endParaRPr lang="en-GB" sz="1400" b="1"/>
              </a:p>
            </p:txBody>
          </p:sp>
          <p:sp>
            <p:nvSpPr>
              <p:cNvPr id="9235" name="Rectangle 6"/>
              <p:cNvSpPr>
                <a:spLocks noChangeArrowheads="1"/>
              </p:cNvSpPr>
              <p:nvPr/>
            </p:nvSpPr>
            <p:spPr bwMode="auto">
              <a:xfrm>
                <a:off x="2342" y="3045"/>
                <a:ext cx="192" cy="48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36" name="Rectangle 7"/>
              <p:cNvSpPr>
                <a:spLocks noChangeArrowheads="1"/>
              </p:cNvSpPr>
              <p:nvPr/>
            </p:nvSpPr>
            <p:spPr bwMode="auto">
              <a:xfrm>
                <a:off x="2304" y="3189"/>
                <a:ext cx="2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/>
                  <a:t>M2</a:t>
                </a:r>
                <a:endParaRPr lang="en-GB" sz="1400" b="1"/>
              </a:p>
            </p:txBody>
          </p:sp>
          <p:sp>
            <p:nvSpPr>
              <p:cNvPr id="9237" name="Text Box 8"/>
              <p:cNvSpPr txBox="1">
                <a:spLocks noChangeArrowheads="1"/>
              </p:cNvSpPr>
              <p:nvPr/>
            </p:nvSpPr>
            <p:spPr bwMode="auto">
              <a:xfrm>
                <a:off x="1344" y="3840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200"/>
                  <a:t>N</a:t>
                </a:r>
                <a:endParaRPr lang="en-GB" sz="1200"/>
              </a:p>
            </p:txBody>
          </p:sp>
          <p:sp>
            <p:nvSpPr>
              <p:cNvPr id="9238" name="Text Box 9"/>
              <p:cNvSpPr txBox="1">
                <a:spLocks noChangeArrowheads="1"/>
              </p:cNvSpPr>
              <p:nvPr/>
            </p:nvSpPr>
            <p:spPr bwMode="auto">
              <a:xfrm>
                <a:off x="2640" y="3907"/>
                <a:ext cx="1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200"/>
                  <a:t>C</a:t>
                </a:r>
                <a:endParaRPr lang="en-GB" sz="1200"/>
              </a:p>
            </p:txBody>
          </p:sp>
          <p:sp>
            <p:nvSpPr>
              <p:cNvPr id="9239" name="Freeform 12"/>
              <p:cNvSpPr>
                <a:spLocks/>
              </p:cNvSpPr>
              <p:nvPr/>
            </p:nvSpPr>
            <p:spPr bwMode="auto">
              <a:xfrm>
                <a:off x="1632" y="2440"/>
                <a:ext cx="976" cy="584"/>
              </a:xfrm>
              <a:custGeom>
                <a:avLst/>
                <a:gdLst>
                  <a:gd name="T0" fmla="*/ 96 w 976"/>
                  <a:gd name="T1" fmla="*/ 584 h 584"/>
                  <a:gd name="T2" fmla="*/ 96 w 976"/>
                  <a:gd name="T3" fmla="*/ 488 h 584"/>
                  <a:gd name="T4" fmla="*/ 192 w 976"/>
                  <a:gd name="T5" fmla="*/ 440 h 584"/>
                  <a:gd name="T6" fmla="*/ 144 w 976"/>
                  <a:gd name="T7" fmla="*/ 344 h 584"/>
                  <a:gd name="T8" fmla="*/ 48 w 976"/>
                  <a:gd name="T9" fmla="*/ 344 h 584"/>
                  <a:gd name="T10" fmla="*/ 0 w 976"/>
                  <a:gd name="T11" fmla="*/ 296 h 584"/>
                  <a:gd name="T12" fmla="*/ 48 w 976"/>
                  <a:gd name="T13" fmla="*/ 248 h 584"/>
                  <a:gd name="T14" fmla="*/ 192 w 976"/>
                  <a:gd name="T15" fmla="*/ 248 h 584"/>
                  <a:gd name="T16" fmla="*/ 240 w 976"/>
                  <a:gd name="T17" fmla="*/ 152 h 584"/>
                  <a:gd name="T18" fmla="*/ 288 w 976"/>
                  <a:gd name="T19" fmla="*/ 56 h 584"/>
                  <a:gd name="T20" fmla="*/ 432 w 976"/>
                  <a:gd name="T21" fmla="*/ 8 h 584"/>
                  <a:gd name="T22" fmla="*/ 624 w 976"/>
                  <a:gd name="T23" fmla="*/ 8 h 584"/>
                  <a:gd name="T24" fmla="*/ 768 w 976"/>
                  <a:gd name="T25" fmla="*/ 56 h 584"/>
                  <a:gd name="T26" fmla="*/ 864 w 976"/>
                  <a:gd name="T27" fmla="*/ 152 h 584"/>
                  <a:gd name="T28" fmla="*/ 720 w 976"/>
                  <a:gd name="T29" fmla="*/ 248 h 584"/>
                  <a:gd name="T30" fmla="*/ 672 w 976"/>
                  <a:gd name="T31" fmla="*/ 344 h 584"/>
                  <a:gd name="T32" fmla="*/ 720 w 976"/>
                  <a:gd name="T33" fmla="*/ 392 h 584"/>
                  <a:gd name="T34" fmla="*/ 816 w 976"/>
                  <a:gd name="T35" fmla="*/ 392 h 584"/>
                  <a:gd name="T36" fmla="*/ 912 w 976"/>
                  <a:gd name="T37" fmla="*/ 392 h 584"/>
                  <a:gd name="T38" fmla="*/ 960 w 976"/>
                  <a:gd name="T39" fmla="*/ 488 h 584"/>
                  <a:gd name="T40" fmla="*/ 816 w 976"/>
                  <a:gd name="T41" fmla="*/ 536 h 584"/>
                  <a:gd name="T42" fmla="*/ 816 w 976"/>
                  <a:gd name="T43" fmla="*/ 584 h 58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76"/>
                  <a:gd name="T67" fmla="*/ 0 h 584"/>
                  <a:gd name="T68" fmla="*/ 976 w 976"/>
                  <a:gd name="T69" fmla="*/ 584 h 58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76" h="584">
                    <a:moveTo>
                      <a:pt x="96" y="584"/>
                    </a:moveTo>
                    <a:cubicBezTo>
                      <a:pt x="88" y="548"/>
                      <a:pt x="80" y="512"/>
                      <a:pt x="96" y="488"/>
                    </a:cubicBezTo>
                    <a:cubicBezTo>
                      <a:pt x="112" y="464"/>
                      <a:pt x="184" y="464"/>
                      <a:pt x="192" y="440"/>
                    </a:cubicBezTo>
                    <a:cubicBezTo>
                      <a:pt x="200" y="416"/>
                      <a:pt x="168" y="360"/>
                      <a:pt x="144" y="344"/>
                    </a:cubicBezTo>
                    <a:cubicBezTo>
                      <a:pt x="120" y="328"/>
                      <a:pt x="72" y="352"/>
                      <a:pt x="48" y="344"/>
                    </a:cubicBezTo>
                    <a:cubicBezTo>
                      <a:pt x="24" y="336"/>
                      <a:pt x="0" y="312"/>
                      <a:pt x="0" y="296"/>
                    </a:cubicBezTo>
                    <a:cubicBezTo>
                      <a:pt x="0" y="280"/>
                      <a:pt x="16" y="256"/>
                      <a:pt x="48" y="248"/>
                    </a:cubicBezTo>
                    <a:cubicBezTo>
                      <a:pt x="80" y="240"/>
                      <a:pt x="160" y="264"/>
                      <a:pt x="192" y="248"/>
                    </a:cubicBezTo>
                    <a:cubicBezTo>
                      <a:pt x="224" y="232"/>
                      <a:pt x="224" y="184"/>
                      <a:pt x="240" y="152"/>
                    </a:cubicBezTo>
                    <a:cubicBezTo>
                      <a:pt x="256" y="120"/>
                      <a:pt x="256" y="80"/>
                      <a:pt x="288" y="56"/>
                    </a:cubicBezTo>
                    <a:cubicBezTo>
                      <a:pt x="320" y="32"/>
                      <a:pt x="376" y="16"/>
                      <a:pt x="432" y="8"/>
                    </a:cubicBezTo>
                    <a:cubicBezTo>
                      <a:pt x="488" y="0"/>
                      <a:pt x="568" y="0"/>
                      <a:pt x="624" y="8"/>
                    </a:cubicBezTo>
                    <a:cubicBezTo>
                      <a:pt x="680" y="16"/>
                      <a:pt x="728" y="32"/>
                      <a:pt x="768" y="56"/>
                    </a:cubicBezTo>
                    <a:cubicBezTo>
                      <a:pt x="808" y="80"/>
                      <a:pt x="872" y="120"/>
                      <a:pt x="864" y="152"/>
                    </a:cubicBezTo>
                    <a:cubicBezTo>
                      <a:pt x="856" y="184"/>
                      <a:pt x="752" y="216"/>
                      <a:pt x="720" y="248"/>
                    </a:cubicBezTo>
                    <a:cubicBezTo>
                      <a:pt x="688" y="280"/>
                      <a:pt x="672" y="320"/>
                      <a:pt x="672" y="344"/>
                    </a:cubicBezTo>
                    <a:cubicBezTo>
                      <a:pt x="672" y="368"/>
                      <a:pt x="696" y="384"/>
                      <a:pt x="720" y="392"/>
                    </a:cubicBezTo>
                    <a:cubicBezTo>
                      <a:pt x="744" y="400"/>
                      <a:pt x="784" y="392"/>
                      <a:pt x="816" y="392"/>
                    </a:cubicBezTo>
                    <a:cubicBezTo>
                      <a:pt x="848" y="392"/>
                      <a:pt x="888" y="376"/>
                      <a:pt x="912" y="392"/>
                    </a:cubicBezTo>
                    <a:cubicBezTo>
                      <a:pt x="936" y="408"/>
                      <a:pt x="976" y="464"/>
                      <a:pt x="960" y="488"/>
                    </a:cubicBezTo>
                    <a:cubicBezTo>
                      <a:pt x="944" y="512"/>
                      <a:pt x="840" y="520"/>
                      <a:pt x="816" y="536"/>
                    </a:cubicBezTo>
                    <a:cubicBezTo>
                      <a:pt x="792" y="552"/>
                      <a:pt x="804" y="568"/>
                      <a:pt x="816" y="58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225" name="Line 16"/>
            <p:cNvSpPr>
              <a:spLocks noChangeShapeType="1"/>
            </p:cNvSpPr>
            <p:nvPr/>
          </p:nvSpPr>
          <p:spPr bwMode="auto">
            <a:xfrm flipH="1">
              <a:off x="3216" y="230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226" name="Text Box 17"/>
            <p:cNvSpPr txBox="1">
              <a:spLocks noChangeArrowheads="1"/>
            </p:cNvSpPr>
            <p:nvPr/>
          </p:nvSpPr>
          <p:spPr bwMode="auto">
            <a:xfrm>
              <a:off x="3345" y="2198"/>
              <a:ext cx="10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000"/>
                <a:t>Larga regione extracellulare</a:t>
              </a:r>
              <a:endParaRPr lang="en-GB" sz="1000"/>
            </a:p>
          </p:txBody>
        </p:sp>
        <p:sp>
          <p:nvSpPr>
            <p:cNvPr id="9227" name="Line 18"/>
            <p:cNvSpPr>
              <a:spLocks noChangeShapeType="1"/>
            </p:cNvSpPr>
            <p:nvPr/>
          </p:nvSpPr>
          <p:spPr bwMode="auto">
            <a:xfrm flipH="1" flipV="1">
              <a:off x="2400" y="364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228" name="Line 19"/>
            <p:cNvSpPr>
              <a:spLocks noChangeShapeType="1"/>
            </p:cNvSpPr>
            <p:nvPr/>
          </p:nvSpPr>
          <p:spPr bwMode="auto">
            <a:xfrm flipV="1">
              <a:off x="3072" y="364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229" name="Text Box 20"/>
            <p:cNvSpPr txBox="1">
              <a:spLocks noChangeArrowheads="1"/>
            </p:cNvSpPr>
            <p:nvPr/>
          </p:nvSpPr>
          <p:spPr bwMode="auto">
            <a:xfrm>
              <a:off x="2342" y="3782"/>
              <a:ext cx="9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000"/>
                <a:t>Regioni amino e carbossi</a:t>
              </a:r>
            </a:p>
            <a:p>
              <a:pPr algn="ctr"/>
              <a:r>
                <a:rPr lang="it-IT" sz="1000"/>
                <a:t>terminale intracellulari</a:t>
              </a:r>
              <a:endParaRPr lang="en-GB" sz="1000"/>
            </a:p>
          </p:txBody>
        </p:sp>
      </p:grpSp>
      <p:sp>
        <p:nvSpPr>
          <p:cNvPr id="22" name="Arco 21"/>
          <p:cNvSpPr/>
          <p:nvPr/>
        </p:nvSpPr>
        <p:spPr>
          <a:xfrm rot="20627801">
            <a:off x="3856038" y="3732213"/>
            <a:ext cx="641350" cy="122237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3851275" y="3357563"/>
            <a:ext cx="728663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ATP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ChangeArrowheads="1"/>
          </p:cNvSpPr>
          <p:nvPr/>
        </p:nvSpPr>
        <p:spPr bwMode="auto">
          <a:xfrm>
            <a:off x="152400" y="762000"/>
            <a:ext cx="8839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63550" y="193675"/>
            <a:ext cx="829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/>
              <a:t>nAChR: SITI DI LEGAME PER IL LIGANDO ENDOGENO</a:t>
            </a:r>
            <a:endParaRPr lang="en-GB" b="1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469900" y="762000"/>
            <a:ext cx="81375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i="1" u="sng"/>
              <a:t>Subunità </a:t>
            </a:r>
            <a:r>
              <a:rPr lang="it-IT" i="1" u="sng">
                <a:sym typeface="Symbol" pitchFamily="18" charset="2"/>
              </a:rPr>
              <a:t></a:t>
            </a:r>
            <a:endParaRPr lang="it-IT" i="1" u="sng"/>
          </a:p>
          <a:p>
            <a:pPr algn="ctr">
              <a:lnSpc>
                <a:spcPct val="150000"/>
              </a:lnSpc>
            </a:pPr>
            <a:r>
              <a:rPr lang="it-IT" sz="2200"/>
              <a:t>Cys 192-193:coinvolte nella formazione del sito di legame di AG e AT</a:t>
            </a:r>
          </a:p>
          <a:p>
            <a:pPr algn="ctr">
              <a:lnSpc>
                <a:spcPct val="150000"/>
              </a:lnSpc>
            </a:pPr>
            <a:r>
              <a:rPr lang="it-IT" sz="2200"/>
              <a:t>Tirosina 93-Triptofano 86 (ansa A)</a:t>
            </a:r>
          </a:p>
          <a:p>
            <a:pPr algn="ctr"/>
            <a:r>
              <a:rPr lang="it-IT" sz="2200"/>
              <a:t>Triptofano 149-Tirosina 151 (ansa B)</a:t>
            </a:r>
          </a:p>
          <a:p>
            <a:pPr algn="ctr"/>
            <a:r>
              <a:rPr lang="it-IT" sz="2200"/>
              <a:t>Tirosina 190-Tirosina 198 (ansa C)</a:t>
            </a:r>
            <a:endParaRPr lang="en-GB" sz="2200"/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4572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1290638" y="3505200"/>
            <a:ext cx="661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/>
              <a:t>Delimitano la tasca dove si lega il neurotrasmettitore</a:t>
            </a:r>
            <a:endParaRPr lang="en-GB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61950" y="4191000"/>
            <a:ext cx="8386763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200"/>
              <a:t>Anche residui presenti nelle </a:t>
            </a:r>
            <a:r>
              <a:rPr lang="it-IT" sz="2200" i="1" u="sng"/>
              <a:t>subunità </a:t>
            </a:r>
            <a:r>
              <a:rPr lang="it-IT" sz="2200" i="1" u="sng">
                <a:sym typeface="Symbol" pitchFamily="18" charset="2"/>
              </a:rPr>
              <a:t> e </a:t>
            </a:r>
            <a:r>
              <a:rPr lang="it-IT" sz="2200">
                <a:sym typeface="Symbol" pitchFamily="18" charset="2"/>
              </a:rPr>
              <a:t> adiacenti alle subunità , contribuiscono al sito di legame dell’Ach</a:t>
            </a:r>
          </a:p>
          <a:p>
            <a:pPr algn="just"/>
            <a:endParaRPr lang="it-IT" sz="2200">
              <a:sym typeface="Symbol" pitchFamily="18" charset="2"/>
            </a:endParaRPr>
          </a:p>
          <a:p>
            <a:pPr algn="just"/>
            <a:r>
              <a:rPr lang="it-IT" sz="2200">
                <a:sym typeface="Symbol" pitchFamily="18" charset="2"/>
              </a:rPr>
              <a:t>IPOTESI: L’ACh si lega con la coda alle anse A, B e C e con la testa cationica dell’ammonio quaternario ad un sito anionico nelle subunità  o . L’avvicinamento dei due siti crea un movimento di </a:t>
            </a:r>
            <a:r>
              <a:rPr lang="it-IT" sz="2200" b="1">
                <a:sym typeface="Symbol" pitchFamily="18" charset="2"/>
              </a:rPr>
              <a:t>slittamento</a:t>
            </a:r>
            <a:r>
              <a:rPr lang="it-IT" sz="2200">
                <a:sym typeface="Symbol" pitchFamily="18" charset="2"/>
              </a:rPr>
              <a:t> tra le subunità che porterebbe all’apertura del canale. </a:t>
            </a:r>
            <a:endParaRPr lang="en-GB" sz="2200"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865</Words>
  <Application>Microsoft Office PowerPoint</Application>
  <PresentationFormat>Presentazione su schermo (4:3)</PresentationFormat>
  <Paragraphs>147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Times New Roman</vt:lpstr>
      <vt:lpstr>Arial</vt:lpstr>
      <vt:lpstr>Calibri</vt:lpstr>
      <vt:lpstr>Symbol</vt:lpstr>
      <vt:lpstr>Wingdings</vt:lpstr>
      <vt:lpstr>Arial Unicode MS</vt:lpstr>
      <vt:lpstr>Default Design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Bruno Amantea</dc:creator>
  <cp:lastModifiedBy>Diana Amantea</cp:lastModifiedBy>
  <cp:revision>24</cp:revision>
  <dcterms:created xsi:type="dcterms:W3CDTF">2003-10-08T13:45:06Z</dcterms:created>
  <dcterms:modified xsi:type="dcterms:W3CDTF">2013-10-30T14:43:20Z</dcterms:modified>
</cp:coreProperties>
</file>