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07" autoAdjust="0"/>
  </p:normalViewPr>
  <p:slideViewPr>
    <p:cSldViewPr>
      <p:cViewPr varScale="1">
        <p:scale>
          <a:sx n="57" d="100"/>
          <a:sy n="57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A2C70CC-BF1B-4E26-9CE5-B06F448725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F924B-F1A7-45A6-A143-F51008CB9A72}" type="slidenum">
              <a:rPr lang="it-IT"/>
              <a:pPr/>
              <a:t>2</a:t>
            </a:fld>
            <a:endParaRPr lang="it-IT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B6888-EADF-42E0-BE4F-0DB459B08255}" type="slidenum">
              <a:rPr lang="it-IT"/>
              <a:pPr/>
              <a:t>3</a:t>
            </a:fld>
            <a:endParaRPr lang="it-IT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dirty="0" smtClean="0"/>
              <a:t>\)</a:t>
            </a:r>
            <a:endParaRPr lang="it-IT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D3A4C-DFD2-4A09-AA98-C980FF59F4D4}" type="slidenum">
              <a:rPr lang="it-IT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99325-4F68-40EA-8714-E60F99ACAF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56F58-717E-4260-8250-A1F161D942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6780-868E-40D4-B81C-02185BD271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1EA7D-FBDB-4CE5-B5B6-E59DC0ABCE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5840-0A6F-44A7-8085-8791C1824B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477B-0B13-4F30-94E0-7C3C3CA2BB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45691-5CBE-4423-8D97-E72F996D02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BD8C-F965-4DBD-9412-6497FB7A62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FBC69-062C-4F2C-8B8E-6EFB46E753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9A1-F04A-455E-B356-F986E45E61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2DB57-338B-40C6-82DC-68414E120F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6D993C7-FCF5-4AB5-B235-D6CBB33C88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APPROPRIATEZZA TERAPEUTICA E ADERENZA ALLA TERAPIA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68313" y="4941888"/>
            <a:ext cx="8207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i="1"/>
              <a:t>Qualsiasi terapia è efficace se la prescrizione è appropriata e se il paziente esegue quanto gli è stato prescritto (aderenza)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Appropriatezza prescrittiva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7852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DEFINIZIONE: è appropriata quella prescrizione in cui il </a:t>
            </a:r>
            <a:r>
              <a:rPr lang="it-IT" b="1" dirty="0"/>
              <a:t>beneficio atteso</a:t>
            </a:r>
            <a:r>
              <a:rPr lang="it-IT" dirty="0"/>
              <a:t> (inteso come aumento della sopravvivenza, riduzione del dolore, miglioramento delle capacità funzionali, etc.) supera con un margine sufficientemente ampio (rapporto rischio/beneficio) le attese </a:t>
            </a:r>
            <a:r>
              <a:rPr lang="it-IT" b="1" dirty="0"/>
              <a:t>conseguenze negative</a:t>
            </a:r>
            <a:r>
              <a:rPr lang="it-IT" dirty="0"/>
              <a:t> (mortalità, morbilità, ansia </a:t>
            </a:r>
            <a:r>
              <a:rPr lang="it-IT" dirty="0" err="1"/>
              <a:t>pre-procedurale</a:t>
            </a:r>
            <a:r>
              <a:rPr lang="it-IT" dirty="0"/>
              <a:t>, dolore post-procedurale, errata diagnosi, tempo di assenza dal lavoro).</a:t>
            </a:r>
          </a:p>
          <a:p>
            <a:pPr>
              <a:spcBef>
                <a:spcPct val="50000"/>
              </a:spcBef>
            </a:pPr>
            <a:r>
              <a:rPr lang="it-IT" dirty="0"/>
              <a:t>Una buona prescrizione è garantita dall’</a:t>
            </a:r>
            <a:r>
              <a:rPr lang="it-IT" b="1" dirty="0"/>
              <a:t>equilibrio</a:t>
            </a:r>
            <a:r>
              <a:rPr lang="it-IT" dirty="0"/>
              <a:t> tra le qualità tecniche del farmaco, le necessità del paziente e il beneficio maggiore.</a:t>
            </a:r>
          </a:p>
          <a:p>
            <a:pPr>
              <a:spcBef>
                <a:spcPct val="50000"/>
              </a:spcBef>
            </a:pPr>
            <a:endParaRPr lang="it-IT" dirty="0"/>
          </a:p>
          <a:p>
            <a:pPr>
              <a:spcBef>
                <a:spcPct val="50000"/>
              </a:spcBef>
            </a:pPr>
            <a:r>
              <a:rPr lang="it-IT" dirty="0"/>
              <a:t>Studi clinici retrospettivi hanno dimostrato che molte procedure non sono assolutamente correlate con i livelli di appropriatezza, ma piuttosto si verificano livelli di sottoutilizzo o </a:t>
            </a:r>
            <a:r>
              <a:rPr lang="it-IT" dirty="0" err="1"/>
              <a:t>sovrautilizzo</a:t>
            </a:r>
            <a:r>
              <a:rPr lang="it-IT" dirty="0"/>
              <a:t> anche nella stessa area geografica.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/>
              <a:t>Secondo il </a:t>
            </a:r>
            <a:r>
              <a:rPr lang="it-IT" dirty="0" err="1"/>
              <a:t>Royal</a:t>
            </a:r>
            <a:r>
              <a:rPr lang="it-IT" dirty="0"/>
              <a:t> College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Physicians</a:t>
            </a:r>
            <a:r>
              <a:rPr lang="it-IT" dirty="0"/>
              <a:t> inglese, la difficoltà nella corretta scelta di un farmaco può essere legata a diversi aspetti:</a:t>
            </a:r>
          </a:p>
          <a:p>
            <a:endParaRPr lang="it-IT" dirty="0"/>
          </a:p>
          <a:p>
            <a:r>
              <a:rPr lang="it-IT" dirty="0"/>
              <a:t>CLINICI: </a:t>
            </a:r>
          </a:p>
          <a:p>
            <a:pPr>
              <a:buFontTx/>
              <a:buChar char="-"/>
            </a:pPr>
            <a:r>
              <a:rPr lang="it-IT" dirty="0"/>
              <a:t> inadeguata valutazione clinica =&gt; errata diagnosi</a:t>
            </a:r>
          </a:p>
          <a:p>
            <a:pPr>
              <a:buFontTx/>
              <a:buChar char="-"/>
            </a:pPr>
            <a:r>
              <a:rPr lang="it-IT" dirty="0"/>
              <a:t> difficoltà a reperire informazioni sulle terapie precedenti (es. OTC)</a:t>
            </a:r>
          </a:p>
          <a:p>
            <a:pPr>
              <a:buFontTx/>
              <a:buChar char="-"/>
            </a:pPr>
            <a:r>
              <a:rPr lang="it-IT" dirty="0"/>
              <a:t> difficoltà nel conoscere e riconoscere tutte le possibili interazioni</a:t>
            </a:r>
          </a:p>
          <a:p>
            <a:pPr>
              <a:buFontTx/>
              <a:buChar char="-"/>
            </a:pPr>
            <a:r>
              <a:rPr lang="it-IT" dirty="0"/>
              <a:t> impossibilità di reperire informazioni su precedenti ADR</a:t>
            </a:r>
          </a:p>
          <a:p>
            <a:pPr>
              <a:buFontTx/>
              <a:buChar char="-"/>
            </a:pPr>
            <a:r>
              <a:rPr lang="it-IT" dirty="0"/>
              <a:t> difficoltà nel valutare gli </a:t>
            </a:r>
            <a:r>
              <a:rPr lang="it-IT" dirty="0" err="1"/>
              <a:t>outcome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 incomplete conoscenze farmacocinetiche e/o farmacodinamiche</a:t>
            </a:r>
          </a:p>
          <a:p>
            <a:pPr>
              <a:buFontTx/>
              <a:buChar char="-"/>
            </a:pPr>
            <a:endParaRPr lang="it-IT" dirty="0"/>
          </a:p>
          <a:p>
            <a:r>
              <a:rPr lang="it-IT" dirty="0"/>
              <a:t>NON CLINICI:</a:t>
            </a:r>
          </a:p>
          <a:p>
            <a:pPr>
              <a:buFontTx/>
              <a:buChar char="-"/>
            </a:pPr>
            <a:r>
              <a:rPr lang="it-IT" dirty="0"/>
              <a:t> difficoltà ad aggiornarsi sui progressi della farmacologia clinica e della terapia</a:t>
            </a:r>
          </a:p>
          <a:p>
            <a:pPr>
              <a:buFontTx/>
              <a:buChar char="-"/>
            </a:pPr>
            <a:r>
              <a:rPr lang="it-IT" dirty="0"/>
              <a:t> difficoltà a tenere il passo con i dati che emergono in letteratura (trial clinici randomizzati, meta-analisi, linee guida, etc.)</a:t>
            </a:r>
          </a:p>
          <a:p>
            <a:pPr>
              <a:buFontTx/>
              <a:buChar char="-"/>
            </a:pPr>
            <a:r>
              <a:rPr lang="it-IT" dirty="0"/>
              <a:t> opinioni personali (o ambientali/contestuali) verso evidenze scientifiche</a:t>
            </a:r>
          </a:p>
          <a:p>
            <a:pPr>
              <a:buFontTx/>
              <a:buChar char="-"/>
            </a:pPr>
            <a:r>
              <a:rPr lang="it-IT" dirty="0"/>
              <a:t> riduzione dei costi</a:t>
            </a:r>
          </a:p>
          <a:p>
            <a:pPr>
              <a:buFontTx/>
              <a:buChar char="-"/>
            </a:pPr>
            <a:endParaRPr lang="it-IT" dirty="0"/>
          </a:p>
          <a:p>
            <a:r>
              <a:rPr lang="it-IT" dirty="0"/>
              <a:t>L’errore di prescrizione può riguardare tutti i dati presenti nella prescrizione (identità del paziente, identità del farmaco, formulazione, dose, frequenza, via e durata della somministrazione</a:t>
            </a:r>
            <a:r>
              <a:rPr lang="it-IT" dirty="0" smtClean="0"/>
              <a:t>).</a:t>
            </a:r>
          </a:p>
          <a:p>
            <a:endParaRPr lang="it-IT" dirty="0"/>
          </a:p>
          <a:p>
            <a:r>
              <a:rPr lang="it-IT" sz="1600" i="1" dirty="0" smtClean="0"/>
              <a:t>Un esempio classico di farmaci prescritti in maniera inappropriata è offerto dagli antibiotici usati per patologie ad eziologia sicuramente virale (es. influenza, raffreddore comune, laringotracheite acuta).</a:t>
            </a:r>
            <a:endParaRPr lang="it-IT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/>
              <a:t>Aderenza (</a:t>
            </a:r>
            <a:r>
              <a:rPr lang="it-IT" i="1" smtClean="0"/>
              <a:t>compliance</a:t>
            </a:r>
            <a:r>
              <a:rPr lang="it-IT" smtClean="0"/>
              <a:t>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9646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dirty="0"/>
              <a:t>Per “aderenza al trattamento” si intende quanto il paziente assume i farmaci seguendo le raccomandazioni associate a una prescrizione.</a:t>
            </a:r>
          </a:p>
          <a:p>
            <a:pPr>
              <a:spcBef>
                <a:spcPct val="50000"/>
              </a:spcBef>
              <a:defRPr/>
            </a:pPr>
            <a:endParaRPr lang="it-IT" dirty="0"/>
          </a:p>
          <a:p>
            <a:pPr>
              <a:spcBef>
                <a:spcPct val="50000"/>
              </a:spcBef>
              <a:defRPr/>
            </a:pPr>
            <a:r>
              <a:rPr lang="it-IT" dirty="0"/>
              <a:t>Anche se l’aderenza al trattamento delle patologie croniche appare particolarmente elevata nei trial clinici, i risultati provenienti da studi condotti nella “vita reale” riportano stime significativamente più basse.</a:t>
            </a:r>
          </a:p>
          <a:p>
            <a:pPr>
              <a:spcBef>
                <a:spcPct val="50000"/>
              </a:spcBef>
              <a:defRPr/>
            </a:pPr>
            <a:endParaRPr lang="it-IT" dirty="0"/>
          </a:p>
          <a:p>
            <a:pPr>
              <a:spcBef>
                <a:spcPct val="50000"/>
              </a:spcBef>
              <a:defRPr/>
            </a:pPr>
            <a:r>
              <a:rPr lang="it-IT" dirty="0"/>
              <a:t>I fattori che influenzano l’aderenza alla terapia possono essere legati: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dirty="0" smtClean="0"/>
              <a:t>1) al </a:t>
            </a:r>
            <a:r>
              <a:rPr lang="it-IT" dirty="0"/>
              <a:t>paziente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dirty="0"/>
              <a:t>2) al tipo di trattamento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dirty="0"/>
              <a:t>3) agli operatori sanitari (capacità di: trasferire al paziente tutte le informazioni inerenti il trattamento, inclusi gli effetti avversi; adattare il trattamento allo stile di vita del paziente; instaurare un rapporto di fiducia con il paziente; coordinarsi con gli altri operatori che hanno in cura il paziente)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it-IT" dirty="0"/>
              <a:t>4) alle strutture del sistema sanitario (facilità di accesso alle strutture sanitarie, tempi di attesa, distanza dalle zone rurali, etc.)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Fattori legati al paziente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1700213"/>
            <a:ext cx="91440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Una corretta aderenza è influenzata sia dal valore che il paziente attribuisce al trattamento, sia dalla motivazione a seguirlo.</a:t>
            </a:r>
          </a:p>
          <a:p>
            <a:pPr>
              <a:spcBef>
                <a:spcPct val="50000"/>
              </a:spcBef>
            </a:pPr>
            <a:r>
              <a:rPr lang="it-IT"/>
              <a:t>Per esempio, l’aderenza alla terapia è minore se: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il rischio per la salute del soggetto non è immediato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è assente una sintomatologia su cui la prescrizione ha un effetto positivo rapidamente avvertibile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le prescrizioni richiedono modificazioni dello stile di vita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la terapia deve essere seguita a tempo indeterminato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</a:pPr>
            <a:r>
              <a:rPr lang="it-IT"/>
              <a:t>Da un questionario è emerso che i pazienti che non assumono i farmaci prescritti lo fanno per: dimenticanza (30%), altre priorità (16%), decisione personale di ridurre il dosaggio (11%), mancanza di informazione sui benefici della terapia (9%), altre motivazioni (34%).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785225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 principali fattori legati al paziente che influenzano l’aderenza alla terapia sono: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attitudini del soggetto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caratteristiche demografiche: età, sesso, livello di istruzione, residenza in contesti urbani o rurali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caratteristiche cliniche: gravità della malattia, severità dei sintomi, presenza di patologie concomitanti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tipologia e caratteristiche dei farmaci assunti (schema posologico, profilo di tollerabilità)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costi (ticket)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Fattori legati al tipo di trattamento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1700213"/>
            <a:ext cx="9144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L’aderenza al trattamento dipende: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dalle caratteristiche intrinseche della terapia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dalla sua complessità: numero di farmaci, quantità di dosi, modalità di assunzione (per es. via orale o parenterale)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dalla sua durata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dalla rapidità dell’effetto sulla patologia (per es. sospensione anticipata del trattamento antibiotico per scomparsa dei sintomi)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/>
              <a:t> dall’eventuale insorgenza di effetti collaterali.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778</Words>
  <Application>Microsoft Office PowerPoint</Application>
  <PresentationFormat>Presentazione su schermo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Arial</vt:lpstr>
      <vt:lpstr>Struttura predefinita</vt:lpstr>
      <vt:lpstr>APPROPRIATEZZA TERAPEUTICA E ADERENZA ALLA TERAPIA</vt:lpstr>
      <vt:lpstr>Appropriatezza prescrittiva</vt:lpstr>
      <vt:lpstr>Diapositiva 3</vt:lpstr>
      <vt:lpstr>Aderenza (compliance)</vt:lpstr>
      <vt:lpstr>Fattori legati al paziente</vt:lpstr>
      <vt:lpstr>Diapositiva 6</vt:lpstr>
      <vt:lpstr>Fattori legati al tipo di trattamento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APPROPRIATEZZA TERAPEUTICA E ADERENZA ALLA TERAPIA</dc:title>
  <dc:creator>x</dc:creator>
  <cp:lastModifiedBy>Diana Amantea</cp:lastModifiedBy>
  <cp:revision>9</cp:revision>
  <dcterms:created xsi:type="dcterms:W3CDTF">2014-08-24T14:23:12Z</dcterms:created>
  <dcterms:modified xsi:type="dcterms:W3CDTF">2014-10-09T11:14:19Z</dcterms:modified>
</cp:coreProperties>
</file>